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 id="2147483806" r:id="rId10"/>
  </p:sldMasterIdLst>
  <p:notesMasterIdLst>
    <p:notesMasterId r:id="rId30"/>
  </p:notesMasterIdLst>
  <p:handoutMasterIdLst>
    <p:handoutMasterId r:id="rId31"/>
  </p:handoutMasterIdLst>
  <p:sldIdLst>
    <p:sldId id="256" r:id="rId11"/>
    <p:sldId id="286" r:id="rId12"/>
    <p:sldId id="285" r:id="rId13"/>
    <p:sldId id="257" r:id="rId14"/>
    <p:sldId id="288" r:id="rId15"/>
    <p:sldId id="289" r:id="rId16"/>
    <p:sldId id="290" r:id="rId17"/>
    <p:sldId id="287" r:id="rId18"/>
    <p:sldId id="292" r:id="rId19"/>
    <p:sldId id="293" r:id="rId20"/>
    <p:sldId id="295" r:id="rId21"/>
    <p:sldId id="296" r:id="rId22"/>
    <p:sldId id="297" r:id="rId23"/>
    <p:sldId id="294" r:id="rId24"/>
    <p:sldId id="299" r:id="rId25"/>
    <p:sldId id="298" r:id="rId26"/>
    <p:sldId id="300" r:id="rId27"/>
    <p:sldId id="291" r:id="rId28"/>
    <p:sldId id="25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43" autoAdjust="0"/>
    <p:restoredTop sz="99728" autoAdjust="0"/>
  </p:normalViewPr>
  <p:slideViewPr>
    <p:cSldViewPr snapToGrid="0">
      <p:cViewPr varScale="1">
        <p:scale>
          <a:sx n="114" d="100"/>
          <a:sy n="114" d="100"/>
        </p:scale>
        <p:origin x="1416"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5/8/2020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5/8/2020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296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0" name="Shape 130"/>
          <p:cNvSpPr txBox="1">
            <a:spLocks noGrp="1"/>
          </p:cNvSpPr>
          <p:nvPr>
            <p:ph type="body" idx="1"/>
          </p:nvPr>
        </p:nvSpPr>
        <p:spPr>
          <a:xfrm>
            <a:off x="227013" y="1112109"/>
            <a:ext cx="8691562" cy="498178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423021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227013" y="1709351"/>
            <a:ext cx="8691562" cy="4384542"/>
          </a:xfrm>
          <a:prstGeom prst="rect">
            <a:avLst/>
          </a:prstGeom>
          <a:noFill/>
          <a:ln>
            <a:noFill/>
          </a:ln>
        </p:spPr>
        <p:txBody>
          <a:bodyPr spcFirstLastPara="1" wrap="square" lIns="91425" tIns="91425" rIns="91425" bIns="91425"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5" name="Shape 135"/>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 name="Shape 136"/>
          <p:cNvSpPr txBox="1">
            <a:spLocks noGrp="1"/>
          </p:cNvSpPr>
          <p:nvPr>
            <p:ph type="body" idx="2"/>
          </p:nvPr>
        </p:nvSpPr>
        <p:spPr>
          <a:xfrm>
            <a:off x="227013" y="1006103"/>
            <a:ext cx="8691562" cy="4080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273901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227013" y="1709351"/>
            <a:ext cx="8691562" cy="438454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Shape 146"/>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47" name="Shape 147"/>
          <p:cNvSpPr txBox="1">
            <a:spLocks noGrp="1"/>
          </p:cNvSpPr>
          <p:nvPr>
            <p:ph type="body" idx="2"/>
          </p:nvPr>
        </p:nvSpPr>
        <p:spPr>
          <a:xfrm>
            <a:off x="227013" y="1006103"/>
            <a:ext cx="8691562" cy="4080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08520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ubhead w/ No Bullets 2 col">
  <p:cSld name="Subhead w/ No Bullets 2 col">
    <p:spTree>
      <p:nvGrpSpPr>
        <p:cNvPr id="1" name="Shape 148"/>
        <p:cNvGrpSpPr/>
        <p:nvPr/>
      </p:nvGrpSpPr>
      <p:grpSpPr>
        <a:xfrm>
          <a:off x="0" y="0"/>
          <a:ext cx="0" cy="0"/>
          <a:chOff x="0" y="0"/>
          <a:chExt cx="0" cy="0"/>
        </a:xfrm>
      </p:grpSpPr>
      <p:sp>
        <p:nvSpPr>
          <p:cNvPr id="149" name="Shape 14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50" name="Shape 150"/>
          <p:cNvSpPr txBox="1">
            <a:spLocks noGrp="1"/>
          </p:cNvSpPr>
          <p:nvPr>
            <p:ph type="body" idx="1"/>
          </p:nvPr>
        </p:nvSpPr>
        <p:spPr>
          <a:xfrm>
            <a:off x="227013" y="1709351"/>
            <a:ext cx="4214555" cy="438454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Shape 152"/>
          <p:cNvSpPr txBox="1">
            <a:spLocks noGrp="1"/>
          </p:cNvSpPr>
          <p:nvPr>
            <p:ph type="body" idx="2"/>
          </p:nvPr>
        </p:nvSpPr>
        <p:spPr>
          <a:xfrm>
            <a:off x="227013" y="1006103"/>
            <a:ext cx="8691562" cy="4080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body" idx="3"/>
          </p:nvPr>
        </p:nvSpPr>
        <p:spPr>
          <a:xfrm>
            <a:off x="4620526" y="1709351"/>
            <a:ext cx="4269473" cy="438454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459308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with no Subhead 2 col">
  <p:cSld name="Title with no Subhead 2 col">
    <p:spTree>
      <p:nvGrpSpPr>
        <p:cNvPr id="1" name="Shape 154"/>
        <p:cNvGrpSpPr/>
        <p:nvPr/>
      </p:nvGrpSpPr>
      <p:grpSpPr>
        <a:xfrm>
          <a:off x="0" y="0"/>
          <a:ext cx="0" cy="0"/>
          <a:chOff x="0" y="0"/>
          <a:chExt cx="0" cy="0"/>
        </a:xfrm>
      </p:grpSpPr>
      <p:sp>
        <p:nvSpPr>
          <p:cNvPr id="155" name="Shape 155"/>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56" name="Shape 156"/>
          <p:cNvSpPr txBox="1">
            <a:spLocks noGrp="1"/>
          </p:cNvSpPr>
          <p:nvPr>
            <p:ph type="body" idx="1"/>
          </p:nvPr>
        </p:nvSpPr>
        <p:spPr>
          <a:xfrm>
            <a:off x="227013" y="1112109"/>
            <a:ext cx="4248879" cy="498178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8" name="Shape 158"/>
          <p:cNvSpPr txBox="1">
            <a:spLocks noGrp="1"/>
          </p:cNvSpPr>
          <p:nvPr>
            <p:ph type="body" idx="2"/>
          </p:nvPr>
        </p:nvSpPr>
        <p:spPr>
          <a:xfrm>
            <a:off x="4661715" y="1112109"/>
            <a:ext cx="4248879" cy="498178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88720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2.xml"/><Relationship Id="rId7" Type="http://schemas.openxmlformats.org/officeDocument/2006/relationships/image" Target="../media/image18.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10.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cxnSp>
        <p:nvCxnSpPr>
          <p:cNvPr id="119" name="Shape 119"/>
          <p:cNvCxnSpPr/>
          <p:nvPr/>
        </p:nvCxnSpPr>
        <p:spPr>
          <a:xfrm>
            <a:off x="6099048" y="641935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20" name="Shape 120"/>
          <p:cNvCxnSpPr/>
          <p:nvPr/>
        </p:nvCxnSpPr>
        <p:spPr>
          <a:xfrm>
            <a:off x="0" y="6419912"/>
            <a:ext cx="6099048" cy="0"/>
          </a:xfrm>
          <a:prstGeom prst="straightConnector1">
            <a:avLst/>
          </a:prstGeom>
          <a:noFill/>
          <a:ln w="50800" cap="flat" cmpd="sng">
            <a:solidFill>
              <a:srgbClr val="0F787D"/>
            </a:solidFill>
            <a:prstDash val="solid"/>
            <a:round/>
            <a:headEnd type="none" w="sm" len="sm"/>
            <a:tailEnd type="none" w="sm" len="sm"/>
          </a:ln>
        </p:spPr>
      </p:cxnSp>
      <p:sp>
        <p:nvSpPr>
          <p:cNvPr id="121" name="Shape 121"/>
          <p:cNvSpPr/>
          <p:nvPr/>
        </p:nvSpPr>
        <p:spPr>
          <a:xfrm>
            <a:off x="0" y="644652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2" name="Shape 122"/>
          <p:cNvPicPr preferRelativeResize="0"/>
          <p:nvPr/>
        </p:nvPicPr>
        <p:blipFill rotWithShape="1">
          <a:blip r:embed="rId7">
            <a:alphaModFix/>
          </a:blip>
          <a:srcRect/>
          <a:stretch/>
        </p:blipFill>
        <p:spPr>
          <a:xfrm>
            <a:off x="5391150" y="6584950"/>
            <a:ext cx="2933700" cy="127000"/>
          </a:xfrm>
          <a:prstGeom prst="rect">
            <a:avLst/>
          </a:prstGeom>
          <a:noFill/>
          <a:ln>
            <a:noFill/>
          </a:ln>
        </p:spPr>
      </p:pic>
      <p:sp>
        <p:nvSpPr>
          <p:cNvPr id="123" name="Shape 123"/>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grpSp>
        <p:nvGrpSpPr>
          <p:cNvPr id="124" name="Shape 124"/>
          <p:cNvGrpSpPr/>
          <p:nvPr/>
        </p:nvGrpSpPr>
        <p:grpSpPr>
          <a:xfrm>
            <a:off x="0" y="0"/>
            <a:ext cx="9144000" cy="928827"/>
            <a:chOff x="0" y="0"/>
            <a:chExt cx="9144000" cy="928827"/>
          </a:xfrm>
        </p:grpSpPr>
        <p:cxnSp>
          <p:nvCxnSpPr>
            <p:cNvPr id="125" name="Shape 125"/>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26" name="Shape 126"/>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27" name="Shape 127"/>
            <p:cNvPicPr preferRelativeResize="0"/>
            <p:nvPr/>
          </p:nvPicPr>
          <p:blipFill rotWithShape="1">
            <a:blip r:embed="rId8">
              <a:alphaModFix/>
            </a:blip>
            <a:srcRect t="13018" r="68665"/>
            <a:stretch/>
          </p:blipFill>
          <p:spPr>
            <a:xfrm>
              <a:off x="8323018" y="0"/>
              <a:ext cx="588774" cy="928827"/>
            </a:xfrm>
            <a:prstGeom prst="rect">
              <a:avLst/>
            </a:prstGeom>
            <a:noFill/>
            <a:ln>
              <a:noFill/>
            </a:ln>
          </p:spPr>
        </p:pic>
      </p:grpSp>
    </p:spTree>
    <p:extLst>
      <p:ext uri="{BB962C8B-B14F-4D97-AF65-F5344CB8AC3E}">
        <p14:creationId xmlns:p14="http://schemas.microsoft.com/office/powerpoint/2010/main" val="4222592283"/>
      </p:ext>
    </p:extLst>
  </p:cSld>
  <p:clrMap bg1="lt1" tx1="dk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1553840" y="1943387"/>
            <a:ext cx="6495088" cy="1204686"/>
          </a:xfrm>
        </p:spPr>
        <p:txBody>
          <a:bodyPr/>
          <a:lstStyle/>
          <a:p>
            <a:r>
              <a:rPr lang="en-US" dirty="0"/>
              <a:t>Instructor: Prof. Khasha Dehnad</a:t>
            </a:r>
          </a:p>
          <a:p>
            <a:r>
              <a:rPr lang="en-US" dirty="0"/>
              <a:t>Course: CS 513 Knowledge Discovery and Data Mining</a:t>
            </a:r>
          </a:p>
        </p:txBody>
      </p:sp>
      <p:sp>
        <p:nvSpPr>
          <p:cNvPr id="3" name="Text Placeholder 2"/>
          <p:cNvSpPr>
            <a:spLocks noGrp="1"/>
          </p:cNvSpPr>
          <p:nvPr>
            <p:ph type="body" sz="quarter" idx="13"/>
          </p:nvPr>
        </p:nvSpPr>
        <p:spPr>
          <a:xfrm>
            <a:off x="1553840" y="1456732"/>
            <a:ext cx="5295463" cy="1648865"/>
          </a:xfrm>
        </p:spPr>
        <p:txBody>
          <a:bodyPr/>
          <a:lstStyle/>
          <a:p>
            <a:r>
              <a:rPr lang="en-US" dirty="0"/>
              <a:t>Employee Attrition Analysis</a:t>
            </a:r>
          </a:p>
        </p:txBody>
      </p:sp>
      <p:sp>
        <p:nvSpPr>
          <p:cNvPr id="4" name="Text Placeholder 3"/>
          <p:cNvSpPr>
            <a:spLocks noGrp="1"/>
          </p:cNvSpPr>
          <p:nvPr>
            <p:ph type="body" sz="quarter" idx="14"/>
          </p:nvPr>
        </p:nvSpPr>
        <p:spPr>
          <a:xfrm>
            <a:off x="0" y="4449824"/>
            <a:ext cx="9144000" cy="1109891"/>
          </a:xfrm>
        </p:spPr>
        <p:txBody>
          <a:bodyPr/>
          <a:lstStyle/>
          <a:p>
            <a:r>
              <a:rPr lang="en-US" dirty="0"/>
              <a:t>Meghana Bhat </a:t>
            </a:r>
            <a:r>
              <a:rPr lang="en-US" dirty="0" err="1"/>
              <a:t>Manikal</a:t>
            </a:r>
            <a:r>
              <a:rPr lang="en-US" dirty="0"/>
              <a:t>			 Akhil </a:t>
            </a:r>
            <a:r>
              <a:rPr lang="en-US" dirty="0" err="1"/>
              <a:t>Manchikanti</a:t>
            </a:r>
            <a:r>
              <a:rPr lang="en-US" dirty="0"/>
              <a:t>		         Rajat Verma	           Sanam Sritam Jena</a:t>
            </a:r>
          </a:p>
          <a:p>
            <a:r>
              <a:rPr lang="en-US" dirty="0"/>
              <a:t>   Course Section: A			 Course Section: A		     Course Section: A		   Course Section: B</a:t>
            </a:r>
          </a:p>
          <a:p>
            <a:r>
              <a:rPr lang="en-US" dirty="0"/>
              <a:t>    Department: CS			  Department: CS			      Department: CS		    Department: CS</a:t>
            </a:r>
          </a:p>
          <a:p>
            <a:r>
              <a:rPr lang="en-US" dirty="0"/>
              <a:t>    Level: Graduate			  Level: Graduate			      Level: Graduate	             Level: Graduate</a:t>
            </a:r>
          </a:p>
        </p:txBody>
      </p:sp>
      <p:pic>
        <p:nvPicPr>
          <p:cNvPr id="1026" name="Picture 2" descr="Akhil Manchikanti">
            <a:extLst>
              <a:ext uri="{FF2B5EF4-FFF2-40B4-BE49-F238E27FC236}">
                <a16:creationId xmlns:a16="http://schemas.microsoft.com/office/drawing/2014/main" id="{41AF7E16-A080-48C3-8615-D6870CF0A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479" y="3146892"/>
            <a:ext cx="1215093" cy="1215093"/>
          </a:xfrm>
          <a:prstGeom prst="rect">
            <a:avLst/>
          </a:prstGeom>
          <a:noFill/>
          <a:ln w="38100">
            <a:solidFill>
              <a:schemeClr val="tx1"/>
            </a:solidFill>
          </a:ln>
          <a:effectLst>
            <a:outerShdw blurRad="50800" dist="38100" dir="5400000" sx="102000" sy="102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Edit photo">
            <a:extLst>
              <a:ext uri="{FF2B5EF4-FFF2-40B4-BE49-F238E27FC236}">
                <a16:creationId xmlns:a16="http://schemas.microsoft.com/office/drawing/2014/main" id="{4FBC985A-86DD-4DA1-B720-EF70F89FC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391" y="3146891"/>
            <a:ext cx="1215094" cy="1215094"/>
          </a:xfrm>
          <a:prstGeom prst="rect">
            <a:avLst/>
          </a:prstGeom>
          <a:noFill/>
          <a:ln w="38100">
            <a:solidFill>
              <a:schemeClr val="tx1"/>
            </a:solidFill>
          </a:ln>
          <a:effectLst>
            <a:outerShdw blurRad="50800" dist="38100" dir="5400000" sx="102000" sy="102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704C261-7634-4E77-985B-DC04854F6343}"/>
              </a:ext>
            </a:extLst>
          </p:cNvPr>
          <p:cNvPicPr>
            <a:picLocks/>
          </p:cNvPicPr>
          <p:nvPr/>
        </p:nvPicPr>
        <p:blipFill>
          <a:blip r:embed="rId4"/>
          <a:stretch>
            <a:fillRect/>
          </a:stretch>
        </p:blipFill>
        <p:spPr>
          <a:xfrm>
            <a:off x="455766" y="3146038"/>
            <a:ext cx="1216800" cy="1216800"/>
          </a:xfrm>
          <a:prstGeom prst="rect">
            <a:avLst/>
          </a:prstGeom>
          <a:ln w="38100">
            <a:solidFill>
              <a:schemeClr val="tx1"/>
            </a:solidFill>
          </a:ln>
          <a:effectLst>
            <a:outerShdw blurRad="50800" dist="38100" dir="5400000" sx="102000" sy="102000" algn="t" rotWithShape="0">
              <a:prstClr val="black">
                <a:alpha val="40000"/>
              </a:prstClr>
            </a:outerShdw>
          </a:effectLst>
        </p:spPr>
      </p:pic>
      <p:pic>
        <p:nvPicPr>
          <p:cNvPr id="9" name="Picture 8">
            <a:extLst>
              <a:ext uri="{FF2B5EF4-FFF2-40B4-BE49-F238E27FC236}">
                <a16:creationId xmlns:a16="http://schemas.microsoft.com/office/drawing/2014/main" id="{54DCB505-CF5A-42CB-80CE-6A5CA6A397CF}"/>
              </a:ext>
            </a:extLst>
          </p:cNvPr>
          <p:cNvPicPr>
            <a:picLocks/>
          </p:cNvPicPr>
          <p:nvPr/>
        </p:nvPicPr>
        <p:blipFill rotWithShape="1">
          <a:blip r:embed="rId5"/>
          <a:srcRect l="46452" t="42325" r="30183" b="31497"/>
          <a:stretch/>
        </p:blipFill>
        <p:spPr>
          <a:xfrm>
            <a:off x="5516174" y="3146038"/>
            <a:ext cx="1216800" cy="1216800"/>
          </a:xfrm>
          <a:prstGeom prst="rect">
            <a:avLst/>
          </a:prstGeom>
          <a:ln w="38100">
            <a:solidFill>
              <a:schemeClr val="tx1"/>
            </a:solidFill>
          </a:ln>
          <a:effectLst>
            <a:outerShdw blurRad="50800" dist="38100" dir="5400000" sx="102000" sy="102000" algn="t" rotWithShape="0">
              <a:prstClr val="black">
                <a:alpha val="40000"/>
              </a:prstClr>
            </a:outerShdw>
          </a:effectLst>
        </p:spPr>
      </p:pic>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C40399-136B-4D76-A969-CC592CC81C50}"/>
              </a:ext>
            </a:extLst>
          </p:cNvPr>
          <p:cNvPicPr>
            <a:picLocks noChangeAspect="1"/>
          </p:cNvPicPr>
          <p:nvPr/>
        </p:nvPicPr>
        <p:blipFill>
          <a:blip r:embed="rId2"/>
          <a:stretch>
            <a:fillRect/>
          </a:stretch>
        </p:blipFill>
        <p:spPr>
          <a:xfrm>
            <a:off x="4328718" y="1359017"/>
            <a:ext cx="4588267" cy="4005220"/>
          </a:xfrm>
          <a:prstGeom prst="rect">
            <a:avLst/>
          </a:prstGeom>
        </p:spPr>
      </p:pic>
      <p:sp>
        <p:nvSpPr>
          <p:cNvPr id="2" name="Slide Number Placeholder 1">
            <a:extLst>
              <a:ext uri="{FF2B5EF4-FFF2-40B4-BE49-F238E27FC236}">
                <a16:creationId xmlns:a16="http://schemas.microsoft.com/office/drawing/2014/main" id="{494B024B-1B57-4034-8110-80C7B9733CF7}"/>
              </a:ext>
            </a:extLst>
          </p:cNvPr>
          <p:cNvSpPr>
            <a:spLocks noGrp="1"/>
          </p:cNvSpPr>
          <p:nvPr>
            <p:ph type="sldNum" sz="quarter" idx="15"/>
          </p:nvPr>
        </p:nvSpPr>
        <p:spPr/>
        <p:txBody>
          <a:bodyPr/>
          <a:lstStyle/>
          <a:p>
            <a:fld id="{12342C3A-DD85-7843-B416-BD52AB030D59}" type="slidenum">
              <a:rPr lang="en-US" smtClean="0"/>
              <a:pPr/>
              <a:t>10</a:t>
            </a:fld>
            <a:endParaRPr lang="en-US" dirty="0"/>
          </a:p>
        </p:txBody>
      </p:sp>
      <p:pic>
        <p:nvPicPr>
          <p:cNvPr id="7" name="Picture 6">
            <a:extLst>
              <a:ext uri="{FF2B5EF4-FFF2-40B4-BE49-F238E27FC236}">
                <a16:creationId xmlns:a16="http://schemas.microsoft.com/office/drawing/2014/main" id="{DEEDEA9C-AF9B-4BF1-95CE-718A756C84D6}"/>
              </a:ext>
            </a:extLst>
          </p:cNvPr>
          <p:cNvPicPr>
            <a:picLocks noChangeAspect="1"/>
          </p:cNvPicPr>
          <p:nvPr/>
        </p:nvPicPr>
        <p:blipFill>
          <a:blip r:embed="rId3"/>
          <a:stretch>
            <a:fillRect/>
          </a:stretch>
        </p:blipFill>
        <p:spPr>
          <a:xfrm>
            <a:off x="227014" y="1719068"/>
            <a:ext cx="4400378" cy="3038899"/>
          </a:xfrm>
          <a:prstGeom prst="rect">
            <a:avLst/>
          </a:prstGeom>
        </p:spPr>
      </p:pic>
      <p:sp>
        <p:nvSpPr>
          <p:cNvPr id="4" name="Title 3">
            <a:extLst>
              <a:ext uri="{FF2B5EF4-FFF2-40B4-BE49-F238E27FC236}">
                <a16:creationId xmlns:a16="http://schemas.microsoft.com/office/drawing/2014/main" id="{CFDFB5CC-0DD4-4BAE-A22C-DF8DF9CA28E4}"/>
              </a:ext>
            </a:extLst>
          </p:cNvPr>
          <p:cNvSpPr>
            <a:spLocks noGrp="1"/>
          </p:cNvSpPr>
          <p:nvPr>
            <p:ph type="title"/>
          </p:nvPr>
        </p:nvSpPr>
        <p:spPr/>
        <p:txBody>
          <a:bodyPr/>
          <a:lstStyle/>
          <a:p>
            <a:r>
              <a:rPr lang="en-IN" dirty="0"/>
              <a:t>Naïve Bayes</a:t>
            </a:r>
            <a:br>
              <a:rPr lang="en-IN" dirty="0"/>
            </a:br>
            <a:endParaRPr lang="en-IN" dirty="0"/>
          </a:p>
        </p:txBody>
      </p:sp>
    </p:spTree>
    <p:extLst>
      <p:ext uri="{BB962C8B-B14F-4D97-AF65-F5344CB8AC3E}">
        <p14:creationId xmlns:p14="http://schemas.microsoft.com/office/powerpoint/2010/main" val="21646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AA589-E8E1-4B4F-9772-9C9EE3E66B31}"/>
              </a:ext>
            </a:extLst>
          </p:cNvPr>
          <p:cNvSpPr>
            <a:spLocks noGrp="1"/>
          </p:cNvSpPr>
          <p:nvPr>
            <p:ph type="sldNum" sz="quarter" idx="15"/>
          </p:nvPr>
        </p:nvSpPr>
        <p:spPr/>
        <p:txBody>
          <a:bodyPr/>
          <a:lstStyle/>
          <a:p>
            <a:fld id="{12342C3A-DD85-7843-B416-BD52AB030D59}" type="slidenum">
              <a:rPr lang="en-US" smtClean="0"/>
              <a:pPr/>
              <a:t>11</a:t>
            </a:fld>
            <a:endParaRPr lang="en-US" dirty="0"/>
          </a:p>
        </p:txBody>
      </p:sp>
      <p:sp>
        <p:nvSpPr>
          <p:cNvPr id="4" name="Title 3">
            <a:extLst>
              <a:ext uri="{FF2B5EF4-FFF2-40B4-BE49-F238E27FC236}">
                <a16:creationId xmlns:a16="http://schemas.microsoft.com/office/drawing/2014/main" id="{4BA72E3C-3F50-4508-9F2A-C0A46D0BB66D}"/>
              </a:ext>
            </a:extLst>
          </p:cNvPr>
          <p:cNvSpPr>
            <a:spLocks noGrp="1"/>
          </p:cNvSpPr>
          <p:nvPr>
            <p:ph type="title"/>
          </p:nvPr>
        </p:nvSpPr>
        <p:spPr/>
        <p:txBody>
          <a:bodyPr/>
          <a:lstStyle/>
          <a:p>
            <a:r>
              <a:rPr lang="en-IN" dirty="0"/>
              <a:t>Random Forest</a:t>
            </a:r>
            <a:br>
              <a:rPr lang="en-IN" dirty="0"/>
            </a:br>
            <a:endParaRPr lang="en-IN" dirty="0"/>
          </a:p>
        </p:txBody>
      </p:sp>
      <p:pic>
        <p:nvPicPr>
          <p:cNvPr id="3" name="Picture 2">
            <a:extLst>
              <a:ext uri="{FF2B5EF4-FFF2-40B4-BE49-F238E27FC236}">
                <a16:creationId xmlns:a16="http://schemas.microsoft.com/office/drawing/2014/main" id="{1D048F75-E886-428D-938B-8F9557D384F9}"/>
              </a:ext>
            </a:extLst>
          </p:cNvPr>
          <p:cNvPicPr>
            <a:picLocks noChangeAspect="1"/>
          </p:cNvPicPr>
          <p:nvPr/>
        </p:nvPicPr>
        <p:blipFill>
          <a:blip r:embed="rId2"/>
          <a:stretch>
            <a:fillRect/>
          </a:stretch>
        </p:blipFill>
        <p:spPr>
          <a:xfrm>
            <a:off x="1684165" y="954216"/>
            <a:ext cx="5775670" cy="5393337"/>
          </a:xfrm>
          <a:prstGeom prst="rect">
            <a:avLst/>
          </a:prstGeom>
        </p:spPr>
      </p:pic>
    </p:spTree>
    <p:extLst>
      <p:ext uri="{BB962C8B-B14F-4D97-AF65-F5344CB8AC3E}">
        <p14:creationId xmlns:p14="http://schemas.microsoft.com/office/powerpoint/2010/main" val="276708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14BAA-2CBA-41BE-88EA-AEB93282C713}"/>
              </a:ext>
            </a:extLst>
          </p:cNvPr>
          <p:cNvSpPr>
            <a:spLocks noGrp="1"/>
          </p:cNvSpPr>
          <p:nvPr>
            <p:ph type="sldNum" sz="quarter" idx="15"/>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75B96776-D187-4B70-848D-74EB189B4D29}"/>
              </a:ext>
            </a:extLst>
          </p:cNvPr>
          <p:cNvSpPr>
            <a:spLocks noGrp="1"/>
          </p:cNvSpPr>
          <p:nvPr>
            <p:ph type="title"/>
          </p:nvPr>
        </p:nvSpPr>
        <p:spPr/>
        <p:txBody>
          <a:bodyPr/>
          <a:lstStyle/>
          <a:p>
            <a:r>
              <a:rPr lang="en-IN" dirty="0"/>
              <a:t>CART</a:t>
            </a:r>
            <a:br>
              <a:rPr lang="en-IN" dirty="0"/>
            </a:br>
            <a:endParaRPr lang="en-IN" dirty="0"/>
          </a:p>
        </p:txBody>
      </p:sp>
      <p:pic>
        <p:nvPicPr>
          <p:cNvPr id="7" name="Picture 6">
            <a:extLst>
              <a:ext uri="{FF2B5EF4-FFF2-40B4-BE49-F238E27FC236}">
                <a16:creationId xmlns:a16="http://schemas.microsoft.com/office/drawing/2014/main" id="{1EEF2895-343C-40A9-A303-5173B1C3FE28}"/>
              </a:ext>
            </a:extLst>
          </p:cNvPr>
          <p:cNvPicPr>
            <a:picLocks noChangeAspect="1"/>
          </p:cNvPicPr>
          <p:nvPr/>
        </p:nvPicPr>
        <p:blipFill rotWithShape="1">
          <a:blip r:embed="rId2"/>
          <a:srcRect l="13373" r="11028"/>
          <a:stretch/>
        </p:blipFill>
        <p:spPr>
          <a:xfrm>
            <a:off x="0" y="954216"/>
            <a:ext cx="9144000" cy="5287193"/>
          </a:xfrm>
          <a:prstGeom prst="rect">
            <a:avLst/>
          </a:prstGeom>
        </p:spPr>
      </p:pic>
      <p:pic>
        <p:nvPicPr>
          <p:cNvPr id="3" name="Picture 2">
            <a:extLst>
              <a:ext uri="{FF2B5EF4-FFF2-40B4-BE49-F238E27FC236}">
                <a16:creationId xmlns:a16="http://schemas.microsoft.com/office/drawing/2014/main" id="{AF1561A2-D1F1-497A-9ED8-5D5B550082A2}"/>
              </a:ext>
            </a:extLst>
          </p:cNvPr>
          <p:cNvPicPr>
            <a:picLocks noChangeAspect="1"/>
          </p:cNvPicPr>
          <p:nvPr/>
        </p:nvPicPr>
        <p:blipFill>
          <a:blip r:embed="rId3"/>
          <a:stretch>
            <a:fillRect/>
          </a:stretch>
        </p:blipFill>
        <p:spPr>
          <a:xfrm>
            <a:off x="227013" y="994710"/>
            <a:ext cx="3391373" cy="990738"/>
          </a:xfrm>
          <a:prstGeom prst="rect">
            <a:avLst/>
          </a:prstGeom>
        </p:spPr>
      </p:pic>
    </p:spTree>
    <p:extLst>
      <p:ext uri="{BB962C8B-B14F-4D97-AF65-F5344CB8AC3E}">
        <p14:creationId xmlns:p14="http://schemas.microsoft.com/office/powerpoint/2010/main" val="2260003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7FEAF8-6042-4064-8634-C644140E4EFD}"/>
              </a:ext>
            </a:extLst>
          </p:cNvPr>
          <p:cNvPicPr>
            <a:picLocks noChangeAspect="1"/>
          </p:cNvPicPr>
          <p:nvPr/>
        </p:nvPicPr>
        <p:blipFill rotWithShape="1">
          <a:blip r:embed="rId2"/>
          <a:srcRect l="7177" t="348" r="7744" b="-348"/>
          <a:stretch/>
        </p:blipFill>
        <p:spPr>
          <a:xfrm>
            <a:off x="-243281" y="1283516"/>
            <a:ext cx="9387281" cy="4825689"/>
          </a:xfrm>
          <a:prstGeom prst="rect">
            <a:avLst/>
          </a:prstGeom>
        </p:spPr>
      </p:pic>
      <p:sp>
        <p:nvSpPr>
          <p:cNvPr id="2" name="Slide Number Placeholder 1">
            <a:extLst>
              <a:ext uri="{FF2B5EF4-FFF2-40B4-BE49-F238E27FC236}">
                <a16:creationId xmlns:a16="http://schemas.microsoft.com/office/drawing/2014/main" id="{CD156CD8-55B9-4F6B-B4CA-66C0F180958E}"/>
              </a:ext>
            </a:extLst>
          </p:cNvPr>
          <p:cNvSpPr>
            <a:spLocks noGrp="1"/>
          </p:cNvSpPr>
          <p:nvPr>
            <p:ph type="sldNum" sz="quarter" idx="15"/>
          </p:nvPr>
        </p:nvSpPr>
        <p:spPr/>
        <p:txBody>
          <a:bodyPr/>
          <a:lstStyle/>
          <a:p>
            <a:fld id="{12342C3A-DD85-7843-B416-BD52AB030D59}" type="slidenum">
              <a:rPr lang="en-US" smtClean="0"/>
              <a:pPr/>
              <a:t>13</a:t>
            </a:fld>
            <a:endParaRPr lang="en-US" dirty="0"/>
          </a:p>
        </p:txBody>
      </p:sp>
      <p:sp>
        <p:nvSpPr>
          <p:cNvPr id="4" name="Title 3">
            <a:extLst>
              <a:ext uri="{FF2B5EF4-FFF2-40B4-BE49-F238E27FC236}">
                <a16:creationId xmlns:a16="http://schemas.microsoft.com/office/drawing/2014/main" id="{15F38BDB-0F95-40C2-9F48-737138638C32}"/>
              </a:ext>
            </a:extLst>
          </p:cNvPr>
          <p:cNvSpPr>
            <a:spLocks noGrp="1"/>
          </p:cNvSpPr>
          <p:nvPr>
            <p:ph type="title"/>
          </p:nvPr>
        </p:nvSpPr>
        <p:spPr/>
        <p:txBody>
          <a:bodyPr/>
          <a:lstStyle/>
          <a:p>
            <a:r>
              <a:rPr lang="en-IN" sz="3200" dirty="0"/>
              <a:t>Decision Tree</a:t>
            </a:r>
            <a:br>
              <a:rPr lang="en-IN" sz="3200" dirty="0"/>
            </a:br>
            <a:endParaRPr lang="en-IN" dirty="0"/>
          </a:p>
        </p:txBody>
      </p:sp>
      <p:pic>
        <p:nvPicPr>
          <p:cNvPr id="7" name="Picture 6">
            <a:extLst>
              <a:ext uri="{FF2B5EF4-FFF2-40B4-BE49-F238E27FC236}">
                <a16:creationId xmlns:a16="http://schemas.microsoft.com/office/drawing/2014/main" id="{FF79EDCD-0177-4EFD-88D7-434255FCECC4}"/>
              </a:ext>
            </a:extLst>
          </p:cNvPr>
          <p:cNvPicPr>
            <a:picLocks noChangeAspect="1"/>
          </p:cNvPicPr>
          <p:nvPr/>
        </p:nvPicPr>
        <p:blipFill>
          <a:blip r:embed="rId3"/>
          <a:stretch>
            <a:fillRect/>
          </a:stretch>
        </p:blipFill>
        <p:spPr>
          <a:xfrm>
            <a:off x="5934482" y="2935700"/>
            <a:ext cx="3182517" cy="1913137"/>
          </a:xfrm>
          <a:prstGeom prst="rect">
            <a:avLst/>
          </a:prstGeom>
        </p:spPr>
      </p:pic>
    </p:spTree>
    <p:extLst>
      <p:ext uri="{BB962C8B-B14F-4D97-AF65-F5344CB8AC3E}">
        <p14:creationId xmlns:p14="http://schemas.microsoft.com/office/powerpoint/2010/main" val="3203466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61FE08-58B7-4EEB-BA65-17185D96B15B}"/>
              </a:ext>
            </a:extLst>
          </p:cNvPr>
          <p:cNvSpPr>
            <a:spLocks noGrp="1"/>
          </p:cNvSpPr>
          <p:nvPr>
            <p:ph type="sldNum" sz="quarter" idx="15"/>
          </p:nvPr>
        </p:nvSpPr>
        <p:spPr/>
        <p:txBody>
          <a:bodyPr/>
          <a:lstStyle/>
          <a:p>
            <a:fld id="{12342C3A-DD85-7843-B416-BD52AB030D59}" type="slidenum">
              <a:rPr lang="en-US" smtClean="0"/>
              <a:pPr/>
              <a:t>14</a:t>
            </a:fld>
            <a:endParaRPr lang="en-US" dirty="0"/>
          </a:p>
        </p:txBody>
      </p:sp>
      <p:sp>
        <p:nvSpPr>
          <p:cNvPr id="4" name="Title 3">
            <a:extLst>
              <a:ext uri="{FF2B5EF4-FFF2-40B4-BE49-F238E27FC236}">
                <a16:creationId xmlns:a16="http://schemas.microsoft.com/office/drawing/2014/main" id="{7D746E7F-8413-46AC-8AD3-41D5A1723E8B}"/>
              </a:ext>
            </a:extLst>
          </p:cNvPr>
          <p:cNvSpPr>
            <a:spLocks noGrp="1"/>
          </p:cNvSpPr>
          <p:nvPr>
            <p:ph type="title"/>
          </p:nvPr>
        </p:nvSpPr>
        <p:spPr/>
        <p:txBody>
          <a:bodyPr/>
          <a:lstStyle/>
          <a:p>
            <a:r>
              <a:rPr lang="en-IN" dirty="0"/>
              <a:t>K-Means</a:t>
            </a:r>
            <a:br>
              <a:rPr lang="en-IN" dirty="0"/>
            </a:br>
            <a:endParaRPr lang="en-IN" dirty="0"/>
          </a:p>
        </p:txBody>
      </p:sp>
      <p:pic>
        <p:nvPicPr>
          <p:cNvPr id="7" name="Picture 6">
            <a:extLst>
              <a:ext uri="{FF2B5EF4-FFF2-40B4-BE49-F238E27FC236}">
                <a16:creationId xmlns:a16="http://schemas.microsoft.com/office/drawing/2014/main" id="{D550938A-6A09-4FEA-A7A7-FBACAD37EA43}"/>
              </a:ext>
            </a:extLst>
          </p:cNvPr>
          <p:cNvPicPr>
            <a:picLocks noChangeAspect="1"/>
          </p:cNvPicPr>
          <p:nvPr/>
        </p:nvPicPr>
        <p:blipFill>
          <a:blip r:embed="rId2"/>
          <a:stretch>
            <a:fillRect/>
          </a:stretch>
        </p:blipFill>
        <p:spPr>
          <a:xfrm>
            <a:off x="383484" y="1445822"/>
            <a:ext cx="7426666" cy="3215203"/>
          </a:xfrm>
          <a:prstGeom prst="rect">
            <a:avLst/>
          </a:prstGeom>
        </p:spPr>
      </p:pic>
    </p:spTree>
    <p:extLst>
      <p:ext uri="{BB962C8B-B14F-4D97-AF65-F5344CB8AC3E}">
        <p14:creationId xmlns:p14="http://schemas.microsoft.com/office/powerpoint/2010/main" val="3366893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54D67-D86C-48CD-A724-79089509DD92}"/>
              </a:ext>
            </a:extLst>
          </p:cNvPr>
          <p:cNvSpPr>
            <a:spLocks noGrp="1"/>
          </p:cNvSpPr>
          <p:nvPr>
            <p:ph type="sldNum" sz="quarter" idx="15"/>
          </p:nvPr>
        </p:nvSpPr>
        <p:spPr/>
        <p:txBody>
          <a:bodyPr/>
          <a:lstStyle/>
          <a:p>
            <a:fld id="{12342C3A-DD85-7843-B416-BD52AB030D59}" type="slidenum">
              <a:rPr lang="en-US" smtClean="0"/>
              <a:pPr/>
              <a:t>15</a:t>
            </a:fld>
            <a:endParaRPr lang="en-US" dirty="0"/>
          </a:p>
        </p:txBody>
      </p:sp>
      <p:sp>
        <p:nvSpPr>
          <p:cNvPr id="4" name="Title 3">
            <a:extLst>
              <a:ext uri="{FF2B5EF4-FFF2-40B4-BE49-F238E27FC236}">
                <a16:creationId xmlns:a16="http://schemas.microsoft.com/office/drawing/2014/main" id="{49365921-4116-454F-A47B-1C2E440C8B89}"/>
              </a:ext>
            </a:extLst>
          </p:cNvPr>
          <p:cNvSpPr>
            <a:spLocks noGrp="1"/>
          </p:cNvSpPr>
          <p:nvPr>
            <p:ph type="title"/>
          </p:nvPr>
        </p:nvSpPr>
        <p:spPr/>
        <p:txBody>
          <a:bodyPr/>
          <a:lstStyle/>
          <a:p>
            <a:r>
              <a:rPr lang="en-IN" dirty="0"/>
              <a:t>Support Vector Machine (SVM)</a:t>
            </a:r>
            <a:br>
              <a:rPr lang="en-IN" dirty="0"/>
            </a:br>
            <a:endParaRPr lang="en-IN" dirty="0"/>
          </a:p>
        </p:txBody>
      </p:sp>
      <p:pic>
        <p:nvPicPr>
          <p:cNvPr id="7" name="Picture 6">
            <a:extLst>
              <a:ext uri="{FF2B5EF4-FFF2-40B4-BE49-F238E27FC236}">
                <a16:creationId xmlns:a16="http://schemas.microsoft.com/office/drawing/2014/main" id="{6F0ECC21-A124-4D9D-8BB0-2987CA1C2D9A}"/>
              </a:ext>
            </a:extLst>
          </p:cNvPr>
          <p:cNvPicPr>
            <a:picLocks noChangeAspect="1"/>
          </p:cNvPicPr>
          <p:nvPr/>
        </p:nvPicPr>
        <p:blipFill>
          <a:blip r:embed="rId2"/>
          <a:stretch>
            <a:fillRect/>
          </a:stretch>
        </p:blipFill>
        <p:spPr>
          <a:xfrm>
            <a:off x="227013" y="1291504"/>
            <a:ext cx="5634177" cy="3734088"/>
          </a:xfrm>
          <a:prstGeom prst="rect">
            <a:avLst/>
          </a:prstGeom>
        </p:spPr>
      </p:pic>
    </p:spTree>
    <p:extLst>
      <p:ext uri="{BB962C8B-B14F-4D97-AF65-F5344CB8AC3E}">
        <p14:creationId xmlns:p14="http://schemas.microsoft.com/office/powerpoint/2010/main" val="734351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869604-D9FD-4322-B062-24355006C1A1}"/>
              </a:ext>
            </a:extLst>
          </p:cNvPr>
          <p:cNvSpPr>
            <a:spLocks noGrp="1"/>
          </p:cNvSpPr>
          <p:nvPr>
            <p:ph type="sldNum" sz="quarter" idx="15"/>
          </p:nvPr>
        </p:nvSpPr>
        <p:spPr/>
        <p:txBody>
          <a:bodyPr/>
          <a:lstStyle/>
          <a:p>
            <a:fld id="{12342C3A-DD85-7843-B416-BD52AB030D59}" type="slidenum">
              <a:rPr lang="en-US" smtClean="0"/>
              <a:pPr/>
              <a:t>16</a:t>
            </a:fld>
            <a:endParaRPr lang="en-US" dirty="0"/>
          </a:p>
        </p:txBody>
      </p:sp>
      <p:sp>
        <p:nvSpPr>
          <p:cNvPr id="4" name="Title 3">
            <a:extLst>
              <a:ext uri="{FF2B5EF4-FFF2-40B4-BE49-F238E27FC236}">
                <a16:creationId xmlns:a16="http://schemas.microsoft.com/office/drawing/2014/main" id="{5F3C4D61-82BD-4597-A711-AB0B38147F28}"/>
              </a:ext>
            </a:extLst>
          </p:cNvPr>
          <p:cNvSpPr>
            <a:spLocks noGrp="1"/>
          </p:cNvSpPr>
          <p:nvPr>
            <p:ph type="title"/>
          </p:nvPr>
        </p:nvSpPr>
        <p:spPr/>
        <p:txBody>
          <a:bodyPr/>
          <a:lstStyle/>
          <a:p>
            <a:r>
              <a:rPr lang="en-IN" dirty="0"/>
              <a:t>H-</a:t>
            </a:r>
            <a:r>
              <a:rPr lang="en-IN" dirty="0" err="1"/>
              <a:t>Clust</a:t>
            </a:r>
            <a:br>
              <a:rPr lang="en-IN" dirty="0"/>
            </a:br>
            <a:endParaRPr lang="en-IN" dirty="0"/>
          </a:p>
        </p:txBody>
      </p:sp>
      <p:sp>
        <p:nvSpPr>
          <p:cNvPr id="7" name="AutoShape 2">
            <a:extLst>
              <a:ext uri="{FF2B5EF4-FFF2-40B4-BE49-F238E27FC236}">
                <a16:creationId xmlns:a16="http://schemas.microsoft.com/office/drawing/2014/main" id="{6C9FA645-E6F9-4DD2-96F5-8967BDB76FD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C111DE6B-B43F-4056-804C-32E2059AB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269"/>
            <a:ext cx="9144000" cy="4843462"/>
          </a:xfrm>
          <a:prstGeom prst="rect">
            <a:avLst/>
          </a:prstGeom>
        </p:spPr>
      </p:pic>
    </p:spTree>
    <p:extLst>
      <p:ext uri="{BB962C8B-B14F-4D97-AF65-F5344CB8AC3E}">
        <p14:creationId xmlns:p14="http://schemas.microsoft.com/office/powerpoint/2010/main" val="207271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E1AD86-670E-4D0C-B7DD-8D97A1D2CAB4}"/>
              </a:ext>
            </a:extLst>
          </p:cNvPr>
          <p:cNvSpPr>
            <a:spLocks noGrp="1"/>
          </p:cNvSpPr>
          <p:nvPr>
            <p:ph type="sldNum" sz="quarter" idx="15"/>
          </p:nvPr>
        </p:nvSpPr>
        <p:spPr/>
        <p:txBody>
          <a:bodyPr/>
          <a:lstStyle/>
          <a:p>
            <a:fld id="{12342C3A-DD85-7843-B416-BD52AB030D59}" type="slidenum">
              <a:rPr lang="en-US" smtClean="0"/>
              <a:pPr/>
              <a:t>17</a:t>
            </a:fld>
            <a:endParaRPr lang="en-US" dirty="0"/>
          </a:p>
        </p:txBody>
      </p:sp>
      <p:sp>
        <p:nvSpPr>
          <p:cNvPr id="4" name="Title 3">
            <a:extLst>
              <a:ext uri="{FF2B5EF4-FFF2-40B4-BE49-F238E27FC236}">
                <a16:creationId xmlns:a16="http://schemas.microsoft.com/office/drawing/2014/main" id="{1F9F2BBE-E59D-44AF-829E-9DCBCD829481}"/>
              </a:ext>
            </a:extLst>
          </p:cNvPr>
          <p:cNvSpPr>
            <a:spLocks noGrp="1"/>
          </p:cNvSpPr>
          <p:nvPr>
            <p:ph type="title"/>
          </p:nvPr>
        </p:nvSpPr>
        <p:spPr/>
        <p:txBody>
          <a:bodyPr/>
          <a:lstStyle/>
          <a:p>
            <a:r>
              <a:rPr lang="en-IN" dirty="0"/>
              <a:t>K-nearest </a:t>
            </a:r>
            <a:r>
              <a:rPr lang="en-IN" dirty="0" err="1"/>
              <a:t>neighbor</a:t>
            </a:r>
            <a:r>
              <a:rPr lang="en-IN" dirty="0"/>
              <a:t> (KNN)</a:t>
            </a:r>
          </a:p>
        </p:txBody>
      </p:sp>
      <p:pic>
        <p:nvPicPr>
          <p:cNvPr id="8" name="Picture 7" descr="A screenshot of a social media post&#10;&#10;Description automatically generated">
            <a:extLst>
              <a:ext uri="{FF2B5EF4-FFF2-40B4-BE49-F238E27FC236}">
                <a16:creationId xmlns:a16="http://schemas.microsoft.com/office/drawing/2014/main" id="{10B9E9BF-2631-4FFA-A754-935D1C5B3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644243"/>
            <a:ext cx="7576612" cy="2974290"/>
          </a:xfrm>
          <a:prstGeom prst="rect">
            <a:avLst/>
          </a:prstGeom>
        </p:spPr>
      </p:pic>
    </p:spTree>
    <p:extLst>
      <p:ext uri="{BB962C8B-B14F-4D97-AF65-F5344CB8AC3E}">
        <p14:creationId xmlns:p14="http://schemas.microsoft.com/office/powerpoint/2010/main" val="3342664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33920A-6891-4DC7-BDF0-36D9EA94B180}"/>
              </a:ext>
            </a:extLst>
          </p:cNvPr>
          <p:cNvSpPr>
            <a:spLocks noGrp="1"/>
          </p:cNvSpPr>
          <p:nvPr>
            <p:ph type="sldNum" sz="quarter" idx="15"/>
          </p:nvPr>
        </p:nvSpPr>
        <p:spPr/>
        <p:txBody>
          <a:bodyPr/>
          <a:lstStyle/>
          <a:p>
            <a:fld id="{12342C3A-DD85-7843-B416-BD52AB030D59}" type="slidenum">
              <a:rPr lang="en-US" smtClean="0"/>
              <a:pPr/>
              <a:t>18</a:t>
            </a:fld>
            <a:endParaRPr lang="en-US" dirty="0"/>
          </a:p>
        </p:txBody>
      </p:sp>
      <p:sp>
        <p:nvSpPr>
          <p:cNvPr id="4" name="Title 3">
            <a:extLst>
              <a:ext uri="{FF2B5EF4-FFF2-40B4-BE49-F238E27FC236}">
                <a16:creationId xmlns:a16="http://schemas.microsoft.com/office/drawing/2014/main" id="{FE7E3230-D3AF-4F74-BAFA-53CD01284BC0}"/>
              </a:ext>
            </a:extLst>
          </p:cNvPr>
          <p:cNvSpPr>
            <a:spLocks noGrp="1"/>
          </p:cNvSpPr>
          <p:nvPr>
            <p:ph type="title"/>
          </p:nvPr>
        </p:nvSpPr>
        <p:spPr/>
        <p:txBody>
          <a:bodyPr/>
          <a:lstStyle/>
          <a:p>
            <a:r>
              <a:rPr lang="en-IN" dirty="0"/>
              <a:t>Conclusions</a:t>
            </a:r>
          </a:p>
        </p:txBody>
      </p:sp>
      <p:sp>
        <p:nvSpPr>
          <p:cNvPr id="5" name="Text Placeholder 4">
            <a:extLst>
              <a:ext uri="{FF2B5EF4-FFF2-40B4-BE49-F238E27FC236}">
                <a16:creationId xmlns:a16="http://schemas.microsoft.com/office/drawing/2014/main" id="{ED1375DD-39F0-4D81-BFEB-CCD9B8E4CCEA}"/>
              </a:ext>
            </a:extLst>
          </p:cNvPr>
          <p:cNvSpPr>
            <a:spLocks noGrp="1"/>
          </p:cNvSpPr>
          <p:nvPr>
            <p:ph type="body" sz="quarter" idx="13"/>
          </p:nvPr>
        </p:nvSpPr>
        <p:spPr>
          <a:xfrm>
            <a:off x="227013" y="1006103"/>
            <a:ext cx="7303340" cy="408060"/>
          </a:xfrm>
        </p:spPr>
        <p:txBody>
          <a:bodyPr/>
          <a:lstStyle/>
          <a:p>
            <a:r>
              <a:rPr lang="en-IN" dirty="0"/>
              <a:t>By using the above methodology, we have the following observations:-</a:t>
            </a:r>
          </a:p>
        </p:txBody>
      </p:sp>
      <p:graphicFrame>
        <p:nvGraphicFramePr>
          <p:cNvPr id="6" name="Table 5">
            <a:extLst>
              <a:ext uri="{FF2B5EF4-FFF2-40B4-BE49-F238E27FC236}">
                <a16:creationId xmlns:a16="http://schemas.microsoft.com/office/drawing/2014/main" id="{54D41BB4-E9BA-4233-AAB3-B0574CC95DCE}"/>
              </a:ext>
            </a:extLst>
          </p:cNvPr>
          <p:cNvGraphicFramePr>
            <a:graphicFrameLocks noGrp="1"/>
          </p:cNvGraphicFramePr>
          <p:nvPr>
            <p:extLst>
              <p:ext uri="{D42A27DB-BD31-4B8C-83A1-F6EECF244321}">
                <p14:modId xmlns:p14="http://schemas.microsoft.com/office/powerpoint/2010/main" val="860681617"/>
              </p:ext>
            </p:extLst>
          </p:nvPr>
        </p:nvGraphicFramePr>
        <p:xfrm>
          <a:off x="328566" y="1571404"/>
          <a:ext cx="8694407" cy="4826102"/>
        </p:xfrm>
        <a:graphic>
          <a:graphicData uri="http://schemas.openxmlformats.org/drawingml/2006/table">
            <a:tbl>
              <a:tblPr/>
              <a:tblGrid>
                <a:gridCol w="2883100">
                  <a:extLst>
                    <a:ext uri="{9D8B030D-6E8A-4147-A177-3AD203B41FA5}">
                      <a16:colId xmlns:a16="http://schemas.microsoft.com/office/drawing/2014/main" val="1641104495"/>
                    </a:ext>
                  </a:extLst>
                </a:gridCol>
                <a:gridCol w="5811307">
                  <a:extLst>
                    <a:ext uri="{9D8B030D-6E8A-4147-A177-3AD203B41FA5}">
                      <a16:colId xmlns:a16="http://schemas.microsoft.com/office/drawing/2014/main" val="3220244581"/>
                    </a:ext>
                  </a:extLst>
                </a:gridCol>
              </a:tblGrid>
              <a:tr h="433565">
                <a:tc>
                  <a:txBody>
                    <a:bodyPr/>
                    <a:lstStyle/>
                    <a:p>
                      <a:pPr indent="228600" algn="l" rtl="0" fontAlgn="t">
                        <a:spcBef>
                          <a:spcPts val="1200"/>
                        </a:spcBef>
                        <a:spcAft>
                          <a:spcPts val="0"/>
                        </a:spcAft>
                      </a:pPr>
                      <a:r>
                        <a:rPr lang="en-IN" sz="1400" b="0" i="0" u="none" strike="noStrike" dirty="0">
                          <a:solidFill>
                            <a:srgbClr val="000000"/>
                          </a:solidFill>
                          <a:effectLst/>
                          <a:latin typeface="Arial" panose="020B0604020202020204" pitchFamily="34" charset="0"/>
                          <a:cs typeface="Arial" panose="020B0604020202020204" pitchFamily="34" charset="0"/>
                        </a:rPr>
                        <a:t>Correlations</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Found the relationship between different variables</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46197351"/>
                  </a:ext>
                </a:extLst>
              </a:tr>
              <a:tr h="407717">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Artificial Neural Network (ANN)</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Predictions was almost close but since there was minor differences with the values after decimal, error rates got increased. Success rate 58.16</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64856146"/>
                  </a:ext>
                </a:extLst>
              </a:tr>
              <a:tr h="407717">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err="1">
                          <a:solidFill>
                            <a:srgbClr val="000000"/>
                          </a:solidFill>
                          <a:effectLst/>
                          <a:latin typeface="Arial" panose="020B0604020202020204" pitchFamily="34" charset="0"/>
                          <a:cs typeface="Arial" panose="020B0604020202020204" pitchFamily="34" charset="0"/>
                        </a:rPr>
                        <a:t>Kohonen</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Since table is spread across multiple columns we used </a:t>
                      </a:r>
                      <a:r>
                        <a:rPr lang="en-IN" sz="1400" dirty="0" err="1">
                          <a:effectLst/>
                          <a:latin typeface="Arial" panose="020B0604020202020204" pitchFamily="34" charset="0"/>
                          <a:cs typeface="Arial" panose="020B0604020202020204" pitchFamily="34" charset="0"/>
                        </a:rPr>
                        <a:t>kohonen</a:t>
                      </a:r>
                      <a:r>
                        <a:rPr lang="en-IN" sz="1400" dirty="0">
                          <a:effectLst/>
                          <a:latin typeface="Arial" panose="020B0604020202020204" pitchFamily="34" charset="0"/>
                          <a:cs typeface="Arial" panose="020B0604020202020204" pitchFamily="34" charset="0"/>
                        </a:rPr>
                        <a:t> to bring down the columns to understand better.</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64448654"/>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Naïve Bayes</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indent="228600" algn="l" rtl="0" fontAlgn="t">
                        <a:spcBef>
                          <a:spcPts val="0"/>
                        </a:spcBef>
                        <a:spcAft>
                          <a:spcPts val="0"/>
                        </a:spcAft>
                      </a:pPr>
                      <a:r>
                        <a:rPr lang="en-IN" sz="1400" dirty="0">
                          <a:effectLst/>
                          <a:latin typeface="Arial" panose="020B0604020202020204" pitchFamily="34" charset="0"/>
                          <a:cs typeface="Arial" panose="020B0604020202020204" pitchFamily="34" charset="0"/>
                        </a:rPr>
                        <a:t>62.07</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28825111"/>
                  </a:ext>
                </a:extLst>
              </a:tr>
              <a:tr h="407717">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Random Forest</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Found out the mean decrease of different variables with a </a:t>
                      </a:r>
                      <a:r>
                        <a:rPr lang="en-IN" sz="1400">
                          <a:effectLst/>
                          <a:latin typeface="Arial" panose="020B0604020202020204" pitchFamily="34" charset="0"/>
                          <a:cs typeface="Arial" panose="020B0604020202020204" pitchFamily="34" charset="0"/>
                        </a:rPr>
                        <a:t>success rate of 88.38</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94231"/>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dirty="0">
                          <a:effectLst/>
                          <a:latin typeface="Arial" panose="020B0604020202020204" pitchFamily="34" charset="0"/>
                          <a:cs typeface="Arial" panose="020B0604020202020204" pitchFamily="34" charset="0"/>
                        </a:rPr>
                        <a:t>CART</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indent="228600" rtl="0" fontAlgn="t">
                        <a:spcBef>
                          <a:spcPts val="0"/>
                        </a:spcBef>
                        <a:spcAft>
                          <a:spcPts val="0"/>
                        </a:spcAft>
                      </a:pPr>
                      <a:r>
                        <a:rPr lang="en-IN" sz="1400" dirty="0">
                          <a:effectLst/>
                          <a:latin typeface="Arial" panose="020B0604020202020204" pitchFamily="34" charset="0"/>
                          <a:cs typeface="Arial" panose="020B0604020202020204" pitchFamily="34" charset="0"/>
                        </a:rPr>
                        <a:t>70.79</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711407140"/>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Decision Tree</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indent="228600" algn="l" rtl="0" fontAlgn="t">
                        <a:spcBef>
                          <a:spcPts val="0"/>
                        </a:spcBef>
                        <a:spcAft>
                          <a:spcPts val="0"/>
                        </a:spcAft>
                      </a:pPr>
                      <a:r>
                        <a:rPr lang="en-IN" sz="1400" b="0" i="0" u="none" strike="noStrike" dirty="0">
                          <a:solidFill>
                            <a:srgbClr val="000000"/>
                          </a:solidFill>
                          <a:effectLst/>
                          <a:latin typeface="Arial" panose="020B0604020202020204" pitchFamily="34" charset="0"/>
                          <a:cs typeface="Arial" panose="020B0604020202020204" pitchFamily="34" charset="0"/>
                        </a:rPr>
                        <a:t>71.71</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62663147"/>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K-means</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51.24</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84078455"/>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Support Vector Machines</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indent="228600" rtl="0" fontAlgn="t">
                        <a:spcBef>
                          <a:spcPts val="0"/>
                        </a:spcBef>
                        <a:spcAft>
                          <a:spcPts val="0"/>
                        </a:spcAft>
                      </a:pPr>
                      <a:r>
                        <a:rPr lang="en-IN" sz="1400" b="0" i="0" u="none" strike="noStrike" dirty="0">
                          <a:solidFill>
                            <a:srgbClr val="000000"/>
                          </a:solidFill>
                          <a:effectLst/>
                          <a:latin typeface="Arial" panose="020B0604020202020204" pitchFamily="34" charset="0"/>
                          <a:cs typeface="Arial" panose="020B0604020202020204" pitchFamily="34" charset="0"/>
                        </a:rPr>
                        <a:t>69.85 </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71651603"/>
                  </a:ext>
                </a:extLst>
              </a:tr>
              <a:tr h="407717">
                <a:tc>
                  <a:txBody>
                    <a:bodyPr/>
                    <a:lstStyle/>
                    <a:p>
                      <a:pPr indent="228600" algn="l" rtl="0" fontAlgn="t">
                        <a:spcBef>
                          <a:spcPts val="0"/>
                        </a:spcBef>
                        <a:spcAft>
                          <a:spcPts val="0"/>
                        </a:spcAft>
                      </a:pPr>
                      <a:r>
                        <a:rPr lang="en-IN" sz="1400" b="0" i="0" u="none" strike="noStrike" dirty="0">
                          <a:solidFill>
                            <a:srgbClr val="000000"/>
                          </a:solidFill>
                          <a:effectLst/>
                          <a:latin typeface="Arial" panose="020B0604020202020204" pitchFamily="34" charset="0"/>
                          <a:cs typeface="Arial" panose="020B0604020202020204" pitchFamily="34" charset="0"/>
                        </a:rPr>
                        <a:t>H-</a:t>
                      </a:r>
                      <a:r>
                        <a:rPr lang="en-IN" sz="1400" b="0" i="0" u="none" strike="noStrike" dirty="0" err="1">
                          <a:solidFill>
                            <a:srgbClr val="000000"/>
                          </a:solidFill>
                          <a:effectLst/>
                          <a:latin typeface="Arial" panose="020B0604020202020204" pitchFamily="34" charset="0"/>
                          <a:cs typeface="Arial" panose="020B0604020202020204" pitchFamily="34" charset="0"/>
                        </a:rPr>
                        <a:t>Clust</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Dendrogram was drawn</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24919723"/>
                  </a:ext>
                </a:extLst>
              </a:tr>
              <a:tr h="407717">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IN" sz="1400" dirty="0">
                          <a:effectLst/>
                          <a:latin typeface="Arial" panose="020B0604020202020204" pitchFamily="34" charset="0"/>
                          <a:cs typeface="Arial" panose="020B0604020202020204" pitchFamily="34" charset="0"/>
                        </a:rPr>
                        <a:t>     K-nearest neighbour (KNN)</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With K=3, 56.72% Accuracy &amp; with K=5, 58.21% Accuracy was achieved.</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66402692"/>
                  </a:ext>
                </a:extLst>
              </a:tr>
            </a:tbl>
          </a:graphicData>
        </a:graphic>
      </p:graphicFrame>
      <p:sp>
        <p:nvSpPr>
          <p:cNvPr id="7" name="Rectangle 1">
            <a:extLst>
              <a:ext uri="{FF2B5EF4-FFF2-40B4-BE49-F238E27FC236}">
                <a16:creationId xmlns:a16="http://schemas.microsoft.com/office/drawing/2014/main" id="{4B1340CD-B23F-48A7-A502-798FDB174A92}"/>
              </a:ext>
            </a:extLst>
          </p:cNvPr>
          <p:cNvSpPr>
            <a:spLocks noChangeArrowheads="1"/>
          </p:cNvSpPr>
          <p:nvPr/>
        </p:nvSpPr>
        <p:spPr bwMode="auto">
          <a:xfrm>
            <a:off x="1268135" y="2254437"/>
            <a:ext cx="8622484" cy="509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445196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800" b="1" dirty="0">
                <a:solidFill>
                  <a:srgbClr val="90152A"/>
                </a:solidFill>
              </a:rPr>
              <a:t>Thank You</a:t>
            </a:r>
          </a:p>
        </p:txBody>
      </p:sp>
    </p:spTree>
    <p:extLst>
      <p:ext uri="{BB962C8B-B14F-4D97-AF65-F5344CB8AC3E}">
        <p14:creationId xmlns:p14="http://schemas.microsoft.com/office/powerpoint/2010/main" val="20297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A68EE-3808-41FC-A9C9-27D0ACA2BC98}"/>
              </a:ext>
            </a:extLst>
          </p:cNvPr>
          <p:cNvSpPr>
            <a:spLocks noGrp="1"/>
          </p:cNvSpPr>
          <p:nvPr>
            <p:ph type="body" idx="1"/>
          </p:nvPr>
        </p:nvSpPr>
        <p:spPr/>
        <p:txBody>
          <a:bodyPr/>
          <a:lstStyle/>
          <a:p>
            <a:r>
              <a:rPr lang="en-US" dirty="0">
                <a:solidFill>
                  <a:srgbClr val="222222"/>
                </a:solidFill>
                <a:latin typeface="arial" panose="020B0604020202020204" pitchFamily="34" charset="0"/>
              </a:rPr>
              <a:t>Staff </a:t>
            </a:r>
            <a:r>
              <a:rPr lang="en-US" b="1" dirty="0">
                <a:solidFill>
                  <a:srgbClr val="222222"/>
                </a:solidFill>
                <a:latin typeface="arial" panose="020B0604020202020204" pitchFamily="34" charset="0"/>
              </a:rPr>
              <a:t>attrition</a:t>
            </a:r>
            <a:r>
              <a:rPr lang="en-US" dirty="0">
                <a:solidFill>
                  <a:srgbClr val="222222"/>
                </a:solidFill>
                <a:latin typeface="arial" panose="020B0604020202020204" pitchFamily="34" charset="0"/>
              </a:rPr>
              <a:t> refers to the loss of </a:t>
            </a:r>
            <a:r>
              <a:rPr lang="en-US" b="1" dirty="0">
                <a:solidFill>
                  <a:srgbClr val="222222"/>
                </a:solidFill>
                <a:latin typeface="arial" panose="020B0604020202020204" pitchFamily="34" charset="0"/>
              </a:rPr>
              <a:t>employees</a:t>
            </a:r>
            <a:r>
              <a:rPr lang="en-US" dirty="0">
                <a:solidFill>
                  <a:srgbClr val="222222"/>
                </a:solidFill>
                <a:latin typeface="arial" panose="020B0604020202020204" pitchFamily="34" charset="0"/>
              </a:rPr>
              <a:t> through a natural process, such as retirement, resignation, elimination of a position, personal health, or other similar reasons. With </a:t>
            </a:r>
            <a:r>
              <a:rPr lang="en-US" b="1" dirty="0">
                <a:solidFill>
                  <a:srgbClr val="222222"/>
                </a:solidFill>
                <a:latin typeface="arial" panose="020B0604020202020204" pitchFamily="34" charset="0"/>
              </a:rPr>
              <a:t>attrition</a:t>
            </a:r>
            <a:r>
              <a:rPr lang="en-US" dirty="0">
                <a:solidFill>
                  <a:srgbClr val="222222"/>
                </a:solidFill>
                <a:latin typeface="arial" panose="020B0604020202020204" pitchFamily="34" charset="0"/>
              </a:rPr>
              <a:t>, an employer will not fill the vacancy left by the former </a:t>
            </a:r>
            <a:r>
              <a:rPr lang="en-US" b="1" dirty="0">
                <a:solidFill>
                  <a:srgbClr val="222222"/>
                </a:solidFill>
                <a:latin typeface="arial" panose="020B0604020202020204" pitchFamily="34" charset="0"/>
              </a:rPr>
              <a:t>employee</a:t>
            </a:r>
          </a:p>
          <a:p>
            <a:pPr marL="127000" indent="0">
              <a:buNone/>
            </a:pPr>
            <a:endParaRPr lang="en-US" b="1" dirty="0">
              <a:solidFill>
                <a:srgbClr val="222222"/>
              </a:solidFill>
              <a:latin typeface="arial" panose="020B0604020202020204" pitchFamily="34" charset="0"/>
            </a:endParaRPr>
          </a:p>
          <a:p>
            <a:r>
              <a:rPr lang="en-US" dirty="0">
                <a:solidFill>
                  <a:srgbClr val="000000"/>
                </a:solidFill>
                <a:latin typeface="+mn-lt"/>
              </a:rPr>
              <a:t>Attrition is often viewed as a way that companies can decrease labor costs. Take for instance more severe forms of attrition—like layoffs—which are often deployed as a labor reduction technique. If an employee leaves naturally, and their spot no longer needs to be filled, organizations can freeze hiring to reduce staffing costs.</a:t>
            </a:r>
          </a:p>
          <a:p>
            <a:pPr marL="127000" indent="0">
              <a:buNone/>
            </a:pPr>
            <a:endParaRPr lang="en-US" dirty="0">
              <a:solidFill>
                <a:srgbClr val="000000"/>
              </a:solidFill>
              <a:latin typeface="+mn-lt"/>
            </a:endParaRPr>
          </a:p>
          <a:p>
            <a:r>
              <a:rPr lang="en-US" dirty="0"/>
              <a:t>Every year a lot of companies hire several employees. The companies invest time and money in training those employees, not just this but there are training programs within the companies for their existing employees as well. These programs aim to increase the effectiveness of their employees.</a:t>
            </a:r>
            <a:endParaRPr lang="en-US" dirty="0">
              <a:solidFill>
                <a:srgbClr val="000000"/>
              </a:solidFill>
              <a:latin typeface="+mn-lt"/>
            </a:endParaRPr>
          </a:p>
          <a:p>
            <a:endParaRPr lang="en-IN" dirty="0">
              <a:latin typeface="+mn-lt"/>
            </a:endParaRPr>
          </a:p>
        </p:txBody>
      </p:sp>
      <p:sp>
        <p:nvSpPr>
          <p:cNvPr id="3" name="Slide Number Placeholder 2">
            <a:extLst>
              <a:ext uri="{FF2B5EF4-FFF2-40B4-BE49-F238E27FC236}">
                <a16:creationId xmlns:a16="http://schemas.microsoft.com/office/drawing/2014/main" id="{231F031C-02FB-4DC0-945F-0AAA3A2A17C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a:t>
            </a:fld>
            <a:endParaRPr lang="en-US"/>
          </a:p>
        </p:txBody>
      </p:sp>
      <p:sp>
        <p:nvSpPr>
          <p:cNvPr id="4" name="Title 3">
            <a:extLst>
              <a:ext uri="{FF2B5EF4-FFF2-40B4-BE49-F238E27FC236}">
                <a16:creationId xmlns:a16="http://schemas.microsoft.com/office/drawing/2014/main" id="{E5330A1B-2997-4324-922C-FAF8DFC176C1}"/>
              </a:ext>
            </a:extLst>
          </p:cNvPr>
          <p:cNvSpPr>
            <a:spLocks noGrp="1"/>
          </p:cNvSpPr>
          <p:nvPr>
            <p:ph type="title"/>
          </p:nvPr>
        </p:nvSpPr>
        <p:spPr/>
        <p:txBody>
          <a:bodyPr/>
          <a:lstStyle/>
          <a:p>
            <a:r>
              <a:rPr lang="en-IN" dirty="0"/>
              <a:t>Introduction</a:t>
            </a:r>
          </a:p>
        </p:txBody>
      </p:sp>
    </p:spTree>
    <p:extLst>
      <p:ext uri="{BB962C8B-B14F-4D97-AF65-F5344CB8AC3E}">
        <p14:creationId xmlns:p14="http://schemas.microsoft.com/office/powerpoint/2010/main" val="3754715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EA6FF5-6A9D-48EE-BF88-328700B0929F}"/>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100" b="0" i="0" u="none" strike="noStrike" kern="0" cap="none" spc="0" normalizeH="0" baseline="0" noProof="0" smtClean="0">
                <a:ln>
                  <a:noFill/>
                </a:ln>
                <a:solidFill>
                  <a:srgbClr val="888888"/>
                </a:solidFill>
                <a:effectLst/>
                <a:uLnTx/>
                <a:uFillTx/>
                <a:latin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100" b="0" i="0" u="none" strike="noStrike" kern="0" cap="none" spc="0" normalizeH="0" baseline="0" noProof="0">
              <a:ln>
                <a:noFill/>
              </a:ln>
              <a:solidFill>
                <a:srgbClr val="888888"/>
              </a:solidFill>
              <a:effectLst/>
              <a:uLnTx/>
              <a:uFillTx/>
              <a:latin typeface="Arial"/>
              <a:cs typeface="Arial"/>
              <a:sym typeface="Arial"/>
            </a:endParaRPr>
          </a:p>
        </p:txBody>
      </p:sp>
      <p:sp>
        <p:nvSpPr>
          <p:cNvPr id="5" name="Title 4">
            <a:extLst>
              <a:ext uri="{FF2B5EF4-FFF2-40B4-BE49-F238E27FC236}">
                <a16:creationId xmlns:a16="http://schemas.microsoft.com/office/drawing/2014/main" id="{9A29C6AA-8BF4-4E6B-B6DF-5F166879B3EB}"/>
              </a:ext>
            </a:extLst>
          </p:cNvPr>
          <p:cNvSpPr>
            <a:spLocks noGrp="1"/>
          </p:cNvSpPr>
          <p:nvPr>
            <p:ph type="title"/>
          </p:nvPr>
        </p:nvSpPr>
        <p:spPr/>
        <p:txBody>
          <a:bodyPr/>
          <a:lstStyle/>
          <a:p>
            <a:r>
              <a:rPr lang="en-US" dirty="0">
                <a:latin typeface="+mj-lt"/>
                <a:cs typeface="Times New Roman" panose="02020603050405020304" pitchFamily="18" charset="0"/>
              </a:rPr>
              <a:t>Agenda</a:t>
            </a:r>
          </a:p>
        </p:txBody>
      </p:sp>
      <p:sp>
        <p:nvSpPr>
          <p:cNvPr id="7" name="Google Shape;260;p34">
            <a:extLst>
              <a:ext uri="{FF2B5EF4-FFF2-40B4-BE49-F238E27FC236}">
                <a16:creationId xmlns:a16="http://schemas.microsoft.com/office/drawing/2014/main" id="{A3F323D0-C00D-43DF-A219-AEB5201D88FE}"/>
              </a:ext>
            </a:extLst>
          </p:cNvPr>
          <p:cNvSpPr txBox="1">
            <a:spLocks noGrp="1"/>
          </p:cNvSpPr>
          <p:nvPr/>
        </p:nvSpPr>
        <p:spPr>
          <a:xfrm>
            <a:off x="227013" y="954216"/>
            <a:ext cx="5133552" cy="4496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lnSpc>
                <a:spcPct val="100000"/>
              </a:lnSpc>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lnSpc>
                <a:spcPct val="100000"/>
              </a:lnSpc>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lnSpc>
                <a:spcPct val="100000"/>
              </a:lnSpc>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457200" marR="0" lvl="0" indent="-342900" algn="l" defTabSz="914400" rtl="0" eaLnBrk="1" fontAlgn="auto" latinLnBrk="0" hangingPunct="1">
              <a:lnSpc>
                <a:spcPct val="200000"/>
              </a:lnSpc>
              <a:spcBef>
                <a:spcPts val="96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Brief Summary &amp; Goals</a:t>
            </a:r>
            <a:endParaRPr kumimoji="0"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endParaRPr>
          </a:p>
          <a:p>
            <a:pPr marL="457200" marR="0" lvl="0" indent="-342900" algn="l" defTabSz="914400" rtl="0" eaLnBrk="1" fontAlgn="auto" latinLnBrk="0" hangingPunct="1">
              <a:lnSpc>
                <a:spcPct val="200000"/>
              </a:lnSpc>
              <a:spcBef>
                <a:spcPts val="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Dataset Description</a:t>
            </a:r>
            <a:endParaRPr kumimoji="0"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endParaRPr>
          </a:p>
          <a:p>
            <a:pPr marL="457200" marR="0" lvl="0" indent="-342900" algn="l" defTabSz="914400" rtl="0" eaLnBrk="1" fontAlgn="auto" latinLnBrk="0" hangingPunct="1">
              <a:lnSpc>
                <a:spcPct val="200000"/>
              </a:lnSpc>
              <a:spcBef>
                <a:spcPts val="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Data selection, cleaning and observation</a:t>
            </a:r>
            <a:endParaRPr kumimoji="0" lang="en-US" sz="1800" b="1" i="0" u="none" strike="noStrike" kern="0" cap="none" spc="0" normalizeH="0" baseline="0" noProof="0" dirty="0">
              <a:ln>
                <a:noFill/>
              </a:ln>
              <a:solidFill>
                <a:srgbClr val="000000"/>
              </a:solidFill>
              <a:effectLst/>
              <a:uLnTx/>
              <a:uFillTx/>
              <a:latin typeface="+mj-lt"/>
              <a:cs typeface="Times New Roman" panose="02020603050405020304" pitchFamily="18" charset="0"/>
              <a:sym typeface="Arial"/>
            </a:endParaRPr>
          </a:p>
          <a:p>
            <a:pPr marL="457200" marR="0" lvl="0" indent="-342900" algn="l" defTabSz="914400" rtl="0" eaLnBrk="1" fontAlgn="auto" latinLnBrk="0" hangingPunct="1">
              <a:lnSpc>
                <a:spcPct val="200000"/>
              </a:lnSpc>
              <a:spcBef>
                <a:spcPts val="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Conclusions</a:t>
            </a:r>
            <a:endParaRPr kumimoji="0"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endParaRPr>
          </a:p>
          <a:p>
            <a:pPr marL="0" marR="0" lvl="0" indent="0" algn="l" defTabSz="914400" rtl="0" eaLnBrk="1" fontAlgn="auto" latinLnBrk="0" hangingPunct="1">
              <a:lnSpc>
                <a:spcPct val="200000"/>
              </a:lnSpc>
              <a:spcBef>
                <a:spcPts val="960"/>
              </a:spcBef>
              <a:spcAft>
                <a:spcPts val="0"/>
              </a:spcAft>
              <a:buClr>
                <a:srgbClr val="000000"/>
              </a:buClr>
              <a:buSzPts val="1800"/>
              <a:buFont typeface="Arial"/>
              <a:buNone/>
              <a:tabLst/>
              <a:defRPr/>
            </a:pPr>
            <a:endParaRPr kumimoji="0" sz="1800" b="1" i="0" u="none" strike="noStrike" kern="0" cap="none" spc="0" normalizeH="0" baseline="0" noProof="0" dirty="0">
              <a:ln>
                <a:noFill/>
              </a:ln>
              <a:solidFill>
                <a:srgbClr val="000000"/>
              </a:solidFill>
              <a:effectLst/>
              <a:uLnTx/>
              <a:uFillTx/>
              <a:latin typeface="Century Gothic"/>
              <a:sym typeface="Century Gothic"/>
            </a:endParaRPr>
          </a:p>
          <a:p>
            <a:pPr marL="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000000"/>
                </a:solidFill>
                <a:effectLst/>
                <a:uLnTx/>
                <a:uFillTx/>
                <a:latin typeface="Century Gothic"/>
                <a:sym typeface="Century Gothic"/>
              </a:rPr>
              <a:t>  </a:t>
            </a:r>
            <a:endParaRPr kumimoji="0" sz="1800" b="0" i="0" u="none" strike="noStrike" kern="0" cap="none" spc="0" normalizeH="0" baseline="0" noProof="0" dirty="0">
              <a:ln>
                <a:noFill/>
              </a:ln>
              <a:solidFill>
                <a:srgbClr val="000000"/>
              </a:solidFill>
              <a:effectLst/>
              <a:uLnTx/>
              <a:uFillTx/>
              <a:latin typeface="Century Gothic"/>
              <a:sym typeface="Century Gothic"/>
            </a:endParaRPr>
          </a:p>
          <a:p>
            <a:pPr marL="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000000"/>
                </a:solidFill>
                <a:effectLst/>
                <a:uLnTx/>
                <a:uFillTx/>
                <a:latin typeface="Century Gothic"/>
                <a:sym typeface="Century Gothic"/>
              </a:rPr>
              <a:t>  	</a:t>
            </a:r>
            <a:endParaRPr kumimoji="0" sz="1800" b="0" i="0" u="none" strike="noStrike" kern="0" cap="none" spc="0" normalizeH="0" baseline="0" noProof="0" dirty="0">
              <a:ln>
                <a:noFill/>
              </a:ln>
              <a:solidFill>
                <a:srgbClr val="000000"/>
              </a:solidFill>
              <a:effectLst/>
              <a:uLnTx/>
              <a:uFillTx/>
              <a:latin typeface="Century Gothic"/>
              <a:sym typeface="Century Gothic"/>
            </a:endParaRPr>
          </a:p>
          <a:p>
            <a:pPr marL="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000000"/>
              </a:solidFill>
              <a:effectLst/>
              <a:uLnTx/>
              <a:uFillTx/>
              <a:latin typeface="Century Gothic"/>
              <a:sym typeface="Century Gothic"/>
            </a:endParaRPr>
          </a:p>
          <a:p>
            <a:pPr marL="11430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000000"/>
              </a:solidFill>
              <a:effectLst/>
              <a:uLnTx/>
              <a:uFillTx/>
              <a:latin typeface="Century Gothic"/>
              <a:sym typeface="Century Gothic"/>
            </a:endParaRPr>
          </a:p>
        </p:txBody>
      </p:sp>
    </p:spTree>
    <p:extLst>
      <p:ext uri="{BB962C8B-B14F-4D97-AF65-F5344CB8AC3E}">
        <p14:creationId xmlns:p14="http://schemas.microsoft.com/office/powerpoint/2010/main" val="1215417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en-US" b="1" dirty="0"/>
              <a:t>Summary:-</a:t>
            </a:r>
          </a:p>
          <a:p>
            <a:pPr marL="0" indent="0">
              <a:buNone/>
            </a:pPr>
            <a:r>
              <a:rPr lang="en-US" b="1" dirty="0"/>
              <a:t>	</a:t>
            </a:r>
            <a:r>
              <a:rPr lang="en-US" dirty="0"/>
              <a:t>The project was intended to detect potential attrition from a slightly imbalanced dataset. 	Performed data analysis and developed machine learning models in order to detect 	potential attritions. </a:t>
            </a:r>
          </a:p>
          <a:p>
            <a:pPr marL="0" indent="0">
              <a:buNone/>
            </a:pPr>
            <a:endParaRPr lang="en-US" dirty="0"/>
          </a:p>
          <a:p>
            <a:pPr marL="0" indent="0">
              <a:buNone/>
            </a:pPr>
            <a:r>
              <a:rPr lang="en-US" b="1" dirty="0"/>
              <a:t>Goals:- </a:t>
            </a:r>
          </a:p>
          <a:p>
            <a:pPr marL="0" indent="0">
              <a:buNone/>
            </a:pPr>
            <a:r>
              <a:rPr lang="en-US" b="1" dirty="0"/>
              <a:t>	</a:t>
            </a:r>
            <a:r>
              <a:rPr lang="en-US" dirty="0"/>
              <a:t>To show the companies are able to identify potential employees who are going to be 	leaving the company in the near future so that they do not have to deal with attrition cost 	by making replacements available prior to them leaving the organization or offering the 	employee some additional compensation in order to retain them.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a:t>
            </a:fld>
            <a:endParaRPr lang="en-US" dirty="0"/>
          </a:p>
        </p:txBody>
      </p:sp>
      <p:sp>
        <p:nvSpPr>
          <p:cNvPr id="4" name="Title 3"/>
          <p:cNvSpPr>
            <a:spLocks noGrp="1"/>
          </p:cNvSpPr>
          <p:nvPr>
            <p:ph type="title"/>
          </p:nvPr>
        </p:nvSpPr>
        <p:spPr/>
        <p:txBody>
          <a:bodyPr/>
          <a:lstStyle/>
          <a:p>
            <a:r>
              <a:rPr lang="en-US" dirty="0"/>
              <a:t>Brief Summary &amp; Goals</a:t>
            </a:r>
          </a:p>
        </p:txBody>
      </p:sp>
    </p:spTree>
    <p:extLst>
      <p:ext uri="{BB962C8B-B14F-4D97-AF65-F5344CB8AC3E}">
        <p14:creationId xmlns:p14="http://schemas.microsoft.com/office/powerpoint/2010/main" val="181551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5564B-C13D-4690-9EF1-A05615A7519A}"/>
              </a:ext>
            </a:extLst>
          </p:cNvPr>
          <p:cNvSpPr>
            <a:spLocks noGrp="1"/>
          </p:cNvSpPr>
          <p:nvPr>
            <p:ph type="sldNum" sz="quarter" idx="15"/>
          </p:nvPr>
        </p:nvSpPr>
        <p:spPr/>
        <p:txBody>
          <a:bodyPr/>
          <a:lstStyle/>
          <a:p>
            <a:fld id="{12342C3A-DD85-7843-B416-BD52AB030D59}" type="slidenum">
              <a:rPr lang="en-US" smtClean="0"/>
              <a:pPr/>
              <a:t>5</a:t>
            </a:fld>
            <a:endParaRPr lang="en-US" dirty="0"/>
          </a:p>
        </p:txBody>
      </p:sp>
      <p:sp>
        <p:nvSpPr>
          <p:cNvPr id="3" name="Text Placeholder 2">
            <a:extLst>
              <a:ext uri="{FF2B5EF4-FFF2-40B4-BE49-F238E27FC236}">
                <a16:creationId xmlns:a16="http://schemas.microsoft.com/office/drawing/2014/main" id="{2CC9E883-06C8-4129-A700-EB479ECC4166}"/>
              </a:ext>
            </a:extLst>
          </p:cNvPr>
          <p:cNvSpPr>
            <a:spLocks noGrp="1"/>
          </p:cNvSpPr>
          <p:nvPr>
            <p:ph type="body" sz="quarter" idx="12"/>
          </p:nvPr>
        </p:nvSpPr>
        <p:spPr>
          <a:xfrm>
            <a:off x="227013" y="1344226"/>
            <a:ext cx="8779692" cy="4448168"/>
          </a:xfrm>
        </p:spPr>
        <p:txBody>
          <a:bodyPr/>
          <a:lstStyle/>
          <a:p>
            <a:r>
              <a:rPr lang="en-US" dirty="0"/>
              <a:t>Attrition data has been taken from some organization who wish to obtain meaningful insight on employee retention.  </a:t>
            </a:r>
          </a:p>
          <a:p>
            <a:r>
              <a:rPr lang="en-US" dirty="0"/>
              <a:t>There are a total of 27 features like Job satisfaction, Sex, Job Group, Annual rate, hourly rate, termination year etc.</a:t>
            </a:r>
          </a:p>
          <a:p>
            <a:r>
              <a:rPr lang="en-US" dirty="0"/>
              <a:t>Data set has 3 columns which has unspecified data (NA) that needs to be considered</a:t>
            </a:r>
          </a:p>
          <a:p>
            <a:r>
              <a:rPr lang="en-US" dirty="0"/>
              <a:t>Target variable is Status which has two different class Terminated or Active</a:t>
            </a:r>
          </a:p>
          <a:p>
            <a:r>
              <a:rPr lang="en-US" dirty="0"/>
              <a:t>There is a total of 9166 samples</a:t>
            </a:r>
          </a:p>
          <a:p>
            <a:r>
              <a:rPr lang="en-US" dirty="0"/>
              <a:t>We don’t find any noisy data i.e. where there is no employee id or no JOB_GROUP</a:t>
            </a:r>
          </a:p>
          <a:p>
            <a:r>
              <a:rPr lang="en-US" dirty="0"/>
              <a:t>Annual rate includes some extra credits like overtime pay and bonuses and thus can not be directly deduced from hourly rate</a:t>
            </a:r>
          </a:p>
          <a:p>
            <a:r>
              <a:rPr lang="en-US" dirty="0"/>
              <a:t>Referral source NA and unknown are not same</a:t>
            </a:r>
          </a:p>
          <a:p>
            <a:pPr marL="0" indent="0">
              <a:buNone/>
            </a:pPr>
            <a:r>
              <a:rPr lang="en-US" dirty="0"/>
              <a:t>Features:- ANNUAL_RATE, HRLY_RATE, JOBCODE, ETHNICITY, SEX       MARITAL_STATUS, JOB_SATISFACTION, AGE, etc.</a:t>
            </a:r>
          </a:p>
          <a:p>
            <a:endParaRPr lang="en-IN" dirty="0"/>
          </a:p>
        </p:txBody>
      </p:sp>
      <p:sp>
        <p:nvSpPr>
          <p:cNvPr id="4" name="Title 3">
            <a:extLst>
              <a:ext uri="{FF2B5EF4-FFF2-40B4-BE49-F238E27FC236}">
                <a16:creationId xmlns:a16="http://schemas.microsoft.com/office/drawing/2014/main" id="{25B47F8F-CEEA-46A0-AA53-784C95B859E3}"/>
              </a:ext>
            </a:extLst>
          </p:cNvPr>
          <p:cNvSpPr>
            <a:spLocks noGrp="1"/>
          </p:cNvSpPr>
          <p:nvPr>
            <p:ph type="title"/>
          </p:nvPr>
        </p:nvSpPr>
        <p:spPr/>
        <p:txBody>
          <a:bodyPr/>
          <a:lstStyle/>
          <a:p>
            <a:r>
              <a:rPr lang="en-IN" dirty="0"/>
              <a:t>Dataset Description</a:t>
            </a:r>
          </a:p>
        </p:txBody>
      </p:sp>
    </p:spTree>
    <p:extLst>
      <p:ext uri="{BB962C8B-B14F-4D97-AF65-F5344CB8AC3E}">
        <p14:creationId xmlns:p14="http://schemas.microsoft.com/office/powerpoint/2010/main" val="3447862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20A518-782B-4DD1-BAC5-391897429EDE}"/>
              </a:ext>
            </a:extLst>
          </p:cNvPr>
          <p:cNvSpPr>
            <a:spLocks noGrp="1"/>
          </p:cNvSpPr>
          <p:nvPr>
            <p:ph type="sldNum" sz="quarter" idx="15"/>
          </p:nvPr>
        </p:nvSpPr>
        <p:spPr/>
        <p:txBody>
          <a:bodyPr/>
          <a:lstStyle/>
          <a:p>
            <a:fld id="{12342C3A-DD85-7843-B416-BD52AB030D59}" type="slidenum">
              <a:rPr lang="en-US" smtClean="0"/>
              <a:pPr/>
              <a:t>6</a:t>
            </a:fld>
            <a:endParaRPr lang="en-US" dirty="0"/>
          </a:p>
        </p:txBody>
      </p:sp>
      <p:sp>
        <p:nvSpPr>
          <p:cNvPr id="3" name="Text Placeholder 2">
            <a:extLst>
              <a:ext uri="{FF2B5EF4-FFF2-40B4-BE49-F238E27FC236}">
                <a16:creationId xmlns:a16="http://schemas.microsoft.com/office/drawing/2014/main" id="{D902A62A-0202-4E8D-A443-7551D10F9997}"/>
              </a:ext>
            </a:extLst>
          </p:cNvPr>
          <p:cNvSpPr>
            <a:spLocks noGrp="1"/>
          </p:cNvSpPr>
          <p:nvPr>
            <p:ph type="body" sz="quarter" idx="12"/>
          </p:nvPr>
        </p:nvSpPr>
        <p:spPr>
          <a:xfrm>
            <a:off x="226219" y="567799"/>
            <a:ext cx="8691561" cy="1936315"/>
          </a:xfrm>
        </p:spPr>
        <p:txBody>
          <a:bodyPr/>
          <a:lstStyle/>
          <a:p>
            <a:r>
              <a:rPr lang="en-IN" dirty="0"/>
              <a:t>The dataset has been divided into training and test set with 70:30 ratio.</a:t>
            </a:r>
          </a:p>
          <a:p>
            <a:r>
              <a:rPr lang="en-IN" dirty="0"/>
              <a:t>We found that the data set has majority of the missing fields for the column “TERMINATION_YEAR” so we re organized the data with the employees who have been terminated as TRUE and the employees who have not been terminated as FALSE in the column “TERMINATION_YEAR”</a:t>
            </a:r>
          </a:p>
          <a:p>
            <a:r>
              <a:rPr lang="en-IN" dirty="0"/>
              <a:t>Since the ranges were different, we normalized the data for our analysis.</a:t>
            </a:r>
          </a:p>
          <a:p>
            <a:r>
              <a:rPr lang="en-IN" dirty="0"/>
              <a:t>The methodologies used are:-</a:t>
            </a:r>
          </a:p>
        </p:txBody>
      </p:sp>
      <p:sp>
        <p:nvSpPr>
          <p:cNvPr id="4" name="Title 3">
            <a:extLst>
              <a:ext uri="{FF2B5EF4-FFF2-40B4-BE49-F238E27FC236}">
                <a16:creationId xmlns:a16="http://schemas.microsoft.com/office/drawing/2014/main" id="{4E62E140-FF9D-4029-9D27-91F25CBB18B4}"/>
              </a:ext>
            </a:extLst>
          </p:cNvPr>
          <p:cNvSpPr>
            <a:spLocks noGrp="1"/>
          </p:cNvSpPr>
          <p:nvPr>
            <p:ph type="title"/>
          </p:nvPr>
        </p:nvSpPr>
        <p:spPr>
          <a:xfrm>
            <a:off x="226219" y="31936"/>
            <a:ext cx="8161978" cy="535863"/>
          </a:xfrm>
        </p:spPr>
        <p:txBody>
          <a:bodyPr/>
          <a:lstStyle/>
          <a:p>
            <a:r>
              <a:rPr lang="en-IN" dirty="0"/>
              <a:t>Dataset selection, cleaning and observation</a:t>
            </a:r>
          </a:p>
        </p:txBody>
      </p:sp>
      <p:sp>
        <p:nvSpPr>
          <p:cNvPr id="5" name="TextBox 4">
            <a:extLst>
              <a:ext uri="{FF2B5EF4-FFF2-40B4-BE49-F238E27FC236}">
                <a16:creationId xmlns:a16="http://schemas.microsoft.com/office/drawing/2014/main" id="{2C3F10F9-3450-4D09-89B6-57A55CB3BB4B}"/>
              </a:ext>
            </a:extLst>
          </p:cNvPr>
          <p:cNvSpPr txBox="1"/>
          <p:nvPr/>
        </p:nvSpPr>
        <p:spPr>
          <a:xfrm>
            <a:off x="343665" y="3039977"/>
            <a:ext cx="3366563" cy="1754326"/>
          </a:xfrm>
          <a:prstGeom prst="rect">
            <a:avLst/>
          </a:prstGeom>
          <a:noFill/>
        </p:spPr>
        <p:txBody>
          <a:bodyPr wrap="none" rtlCol="0">
            <a:spAutoFit/>
          </a:bodyPr>
          <a:lstStyle/>
          <a:p>
            <a:r>
              <a:rPr lang="en-IN" dirty="0"/>
              <a:t>A. Correlations</a:t>
            </a:r>
          </a:p>
          <a:p>
            <a:r>
              <a:rPr lang="en-IN" dirty="0"/>
              <a:t>B. Artificial Neural Network (ANN)</a:t>
            </a:r>
          </a:p>
          <a:p>
            <a:r>
              <a:rPr lang="en-IN" dirty="0"/>
              <a:t>C. </a:t>
            </a:r>
            <a:r>
              <a:rPr lang="en-IN" dirty="0" err="1"/>
              <a:t>Kohonen</a:t>
            </a:r>
            <a:endParaRPr lang="en-IN" dirty="0"/>
          </a:p>
          <a:p>
            <a:r>
              <a:rPr lang="en-IN" dirty="0"/>
              <a:t>D. Naïve Bayes</a:t>
            </a:r>
          </a:p>
          <a:p>
            <a:r>
              <a:rPr lang="en-IN" dirty="0"/>
              <a:t>E. Random Forest</a:t>
            </a:r>
          </a:p>
          <a:p>
            <a:r>
              <a:rPr lang="en-IN" dirty="0"/>
              <a:t>F. CART</a:t>
            </a:r>
          </a:p>
        </p:txBody>
      </p:sp>
      <p:sp>
        <p:nvSpPr>
          <p:cNvPr id="6" name="TextBox 5">
            <a:extLst>
              <a:ext uri="{FF2B5EF4-FFF2-40B4-BE49-F238E27FC236}">
                <a16:creationId xmlns:a16="http://schemas.microsoft.com/office/drawing/2014/main" id="{DE5A2253-B7A1-4D54-AEA1-60C6B8ABF0E7}"/>
              </a:ext>
            </a:extLst>
          </p:cNvPr>
          <p:cNvSpPr txBox="1"/>
          <p:nvPr/>
        </p:nvSpPr>
        <p:spPr>
          <a:xfrm>
            <a:off x="4571999" y="3039977"/>
            <a:ext cx="3263137" cy="1754326"/>
          </a:xfrm>
          <a:prstGeom prst="rect">
            <a:avLst/>
          </a:prstGeom>
          <a:noFill/>
        </p:spPr>
        <p:txBody>
          <a:bodyPr wrap="none" rtlCol="0">
            <a:spAutoFit/>
          </a:bodyPr>
          <a:lstStyle/>
          <a:p>
            <a:r>
              <a:rPr lang="en-IN" dirty="0"/>
              <a:t>G. Decision Tree</a:t>
            </a:r>
          </a:p>
          <a:p>
            <a:r>
              <a:rPr lang="en-IN" dirty="0"/>
              <a:t>H. K-Means</a:t>
            </a:r>
          </a:p>
          <a:p>
            <a:r>
              <a:rPr lang="en-IN" dirty="0"/>
              <a:t>I. Support Vector Machine (SVM)</a:t>
            </a:r>
          </a:p>
          <a:p>
            <a:r>
              <a:rPr lang="en-IN" dirty="0"/>
              <a:t>J. H-</a:t>
            </a:r>
            <a:r>
              <a:rPr lang="en-IN" dirty="0" err="1"/>
              <a:t>Clust</a:t>
            </a:r>
            <a:endParaRPr lang="en-IN" dirty="0"/>
          </a:p>
          <a:p>
            <a:r>
              <a:rPr lang="en-IN" dirty="0"/>
              <a:t>K. </a:t>
            </a:r>
            <a:r>
              <a:rPr lang="en-US" dirty="0">
                <a:latin typeface="Arial" panose="020B0604020202020204" pitchFamily="34" charset="0"/>
                <a:cs typeface="Arial" panose="020B0604020202020204" pitchFamily="34" charset="0"/>
              </a:rPr>
              <a:t>K-nearest neighbor (KNN)</a:t>
            </a:r>
          </a:p>
          <a:p>
            <a:endParaRPr lang="en-IN" dirty="0"/>
          </a:p>
        </p:txBody>
      </p:sp>
    </p:spTree>
    <p:extLst>
      <p:ext uri="{BB962C8B-B14F-4D97-AF65-F5344CB8AC3E}">
        <p14:creationId xmlns:p14="http://schemas.microsoft.com/office/powerpoint/2010/main" val="231807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D3EB0-F4DB-4899-9D1B-E271853B0BF7}"/>
              </a:ext>
            </a:extLst>
          </p:cNvPr>
          <p:cNvSpPr>
            <a:spLocks noGrp="1"/>
          </p:cNvSpPr>
          <p:nvPr>
            <p:ph type="sldNum" sz="quarter" idx="15"/>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C26EE19E-6E2A-4157-BDA7-765C7954CC07}"/>
              </a:ext>
            </a:extLst>
          </p:cNvPr>
          <p:cNvSpPr>
            <a:spLocks noGrp="1"/>
          </p:cNvSpPr>
          <p:nvPr>
            <p:ph type="title"/>
          </p:nvPr>
        </p:nvSpPr>
        <p:spPr/>
        <p:txBody>
          <a:bodyPr/>
          <a:lstStyle/>
          <a:p>
            <a:r>
              <a:rPr lang="en-IN" dirty="0"/>
              <a:t>Correlations</a:t>
            </a:r>
          </a:p>
        </p:txBody>
      </p:sp>
      <p:pic>
        <p:nvPicPr>
          <p:cNvPr id="5" name="Picture 4" descr="A map with text&#10;&#10;Description automatically generated">
            <a:extLst>
              <a:ext uri="{FF2B5EF4-FFF2-40B4-BE49-F238E27FC236}">
                <a16:creationId xmlns:a16="http://schemas.microsoft.com/office/drawing/2014/main" id="{BD70E151-FE83-4CF7-8548-EA47B420E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11" y="846441"/>
            <a:ext cx="6106377" cy="5249008"/>
          </a:xfrm>
          <a:prstGeom prst="rect">
            <a:avLst/>
          </a:prstGeom>
        </p:spPr>
      </p:pic>
    </p:spTree>
    <p:extLst>
      <p:ext uri="{BB962C8B-B14F-4D97-AF65-F5344CB8AC3E}">
        <p14:creationId xmlns:p14="http://schemas.microsoft.com/office/powerpoint/2010/main" val="394933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FC3968-3A3B-4E92-9B50-9793AADEFB86}"/>
              </a:ext>
            </a:extLst>
          </p:cNvPr>
          <p:cNvSpPr>
            <a:spLocks noGrp="1"/>
          </p:cNvSpPr>
          <p:nvPr>
            <p:ph type="sldNum" sz="quarter" idx="15"/>
          </p:nvPr>
        </p:nvSpPr>
        <p:spPr/>
        <p:txBody>
          <a:bodyPr/>
          <a:lstStyle/>
          <a:p>
            <a:fld id="{12342C3A-DD85-7843-B416-BD52AB030D59}" type="slidenum">
              <a:rPr lang="en-US" smtClean="0"/>
              <a:pPr/>
              <a:t>8</a:t>
            </a:fld>
            <a:endParaRPr lang="en-US" dirty="0"/>
          </a:p>
        </p:txBody>
      </p:sp>
      <p:sp>
        <p:nvSpPr>
          <p:cNvPr id="4" name="Title 3">
            <a:extLst>
              <a:ext uri="{FF2B5EF4-FFF2-40B4-BE49-F238E27FC236}">
                <a16:creationId xmlns:a16="http://schemas.microsoft.com/office/drawing/2014/main" id="{C2A28FD7-11BD-4E06-A306-037AD8BDFF02}"/>
              </a:ext>
            </a:extLst>
          </p:cNvPr>
          <p:cNvSpPr>
            <a:spLocks noGrp="1"/>
          </p:cNvSpPr>
          <p:nvPr>
            <p:ph type="title"/>
          </p:nvPr>
        </p:nvSpPr>
        <p:spPr/>
        <p:txBody>
          <a:bodyPr/>
          <a:lstStyle/>
          <a:p>
            <a:r>
              <a:rPr lang="en-IN" dirty="0"/>
              <a:t>Artificial Neural Network (ANN)</a:t>
            </a:r>
          </a:p>
        </p:txBody>
      </p:sp>
      <p:sp>
        <p:nvSpPr>
          <p:cNvPr id="7" name="AutoShape 2">
            <a:extLst>
              <a:ext uri="{FF2B5EF4-FFF2-40B4-BE49-F238E27FC236}">
                <a16:creationId xmlns:a16="http://schemas.microsoft.com/office/drawing/2014/main" id="{10174AF6-B0EF-44CD-A112-ADB4EC8B22EC}"/>
              </a:ext>
            </a:extLst>
          </p:cNvPr>
          <p:cNvSpPr>
            <a:spLocks noChangeAspect="1" noChangeArrowheads="1"/>
          </p:cNvSpPr>
          <p:nvPr/>
        </p:nvSpPr>
        <p:spPr bwMode="auto">
          <a:xfrm>
            <a:off x="4419600" y="803246"/>
            <a:ext cx="2778154" cy="2778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a:extLst>
              <a:ext uri="{FF2B5EF4-FFF2-40B4-BE49-F238E27FC236}">
                <a16:creationId xmlns:a16="http://schemas.microsoft.com/office/drawing/2014/main" id="{590A7DC8-EE03-494C-B749-5F78E0A52E2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descr="A close up of a map&#10;&#10;Description automatically generated">
            <a:extLst>
              <a:ext uri="{FF2B5EF4-FFF2-40B4-BE49-F238E27FC236}">
                <a16:creationId xmlns:a16="http://schemas.microsoft.com/office/drawing/2014/main" id="{1A819BE6-B649-4130-8167-58A971D2B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269"/>
            <a:ext cx="9144000" cy="4843462"/>
          </a:xfrm>
          <a:prstGeom prst="rect">
            <a:avLst/>
          </a:prstGeom>
        </p:spPr>
      </p:pic>
      <p:pic>
        <p:nvPicPr>
          <p:cNvPr id="3" name="Picture 2">
            <a:extLst>
              <a:ext uri="{FF2B5EF4-FFF2-40B4-BE49-F238E27FC236}">
                <a16:creationId xmlns:a16="http://schemas.microsoft.com/office/drawing/2014/main" id="{20ED7207-EBDC-479A-975A-41AE5CD715C3}"/>
              </a:ext>
            </a:extLst>
          </p:cNvPr>
          <p:cNvPicPr>
            <a:picLocks noChangeAspect="1"/>
          </p:cNvPicPr>
          <p:nvPr/>
        </p:nvPicPr>
        <p:blipFill>
          <a:blip r:embed="rId3"/>
          <a:stretch>
            <a:fillRect/>
          </a:stretch>
        </p:blipFill>
        <p:spPr>
          <a:xfrm>
            <a:off x="5715914" y="4085438"/>
            <a:ext cx="3181794" cy="2070397"/>
          </a:xfrm>
          <a:prstGeom prst="rect">
            <a:avLst/>
          </a:prstGeom>
        </p:spPr>
      </p:pic>
    </p:spTree>
    <p:extLst>
      <p:ext uri="{BB962C8B-B14F-4D97-AF65-F5344CB8AC3E}">
        <p14:creationId xmlns:p14="http://schemas.microsoft.com/office/powerpoint/2010/main" val="135926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12D3F6-8182-4B50-A139-891BFFC083F6}"/>
              </a:ext>
            </a:extLst>
          </p:cNvPr>
          <p:cNvSpPr>
            <a:spLocks noGrp="1"/>
          </p:cNvSpPr>
          <p:nvPr>
            <p:ph type="sldNum" sz="quarter" idx="15"/>
          </p:nvPr>
        </p:nvSpPr>
        <p:spPr/>
        <p:txBody>
          <a:bodyPr/>
          <a:lstStyle/>
          <a:p>
            <a:fld id="{12342C3A-DD85-7843-B416-BD52AB030D59}" type="slidenum">
              <a:rPr lang="en-US" smtClean="0"/>
              <a:pPr/>
              <a:t>9</a:t>
            </a:fld>
            <a:endParaRPr lang="en-US" dirty="0"/>
          </a:p>
        </p:txBody>
      </p:sp>
      <p:sp>
        <p:nvSpPr>
          <p:cNvPr id="4" name="Title 3">
            <a:extLst>
              <a:ext uri="{FF2B5EF4-FFF2-40B4-BE49-F238E27FC236}">
                <a16:creationId xmlns:a16="http://schemas.microsoft.com/office/drawing/2014/main" id="{D4B69E5A-4626-4A8F-9E77-B1967D52C6FF}"/>
              </a:ext>
            </a:extLst>
          </p:cNvPr>
          <p:cNvSpPr>
            <a:spLocks noGrp="1"/>
          </p:cNvSpPr>
          <p:nvPr>
            <p:ph type="title"/>
          </p:nvPr>
        </p:nvSpPr>
        <p:spPr/>
        <p:txBody>
          <a:bodyPr/>
          <a:lstStyle/>
          <a:p>
            <a:r>
              <a:rPr lang="en-IN" dirty="0" err="1"/>
              <a:t>Kohonen</a:t>
            </a:r>
            <a:endParaRPr lang="en-IN" dirty="0"/>
          </a:p>
        </p:txBody>
      </p:sp>
      <p:pic>
        <p:nvPicPr>
          <p:cNvPr id="7" name="Picture 6">
            <a:extLst>
              <a:ext uri="{FF2B5EF4-FFF2-40B4-BE49-F238E27FC236}">
                <a16:creationId xmlns:a16="http://schemas.microsoft.com/office/drawing/2014/main" id="{93F5D408-9C04-4CB7-BDBD-148DB3F899AE}"/>
              </a:ext>
            </a:extLst>
          </p:cNvPr>
          <p:cNvPicPr>
            <a:picLocks noChangeAspect="1"/>
          </p:cNvPicPr>
          <p:nvPr/>
        </p:nvPicPr>
        <p:blipFill>
          <a:blip r:embed="rId2"/>
          <a:stretch>
            <a:fillRect/>
          </a:stretch>
        </p:blipFill>
        <p:spPr>
          <a:xfrm>
            <a:off x="227013" y="1106464"/>
            <a:ext cx="5334744" cy="752580"/>
          </a:xfrm>
          <a:prstGeom prst="rect">
            <a:avLst/>
          </a:prstGeom>
        </p:spPr>
      </p:pic>
      <p:pic>
        <p:nvPicPr>
          <p:cNvPr id="9" name="Picture 8" descr="A picture containing nature, boat, rain, flock&#10;&#10;Description automatically generated">
            <a:extLst>
              <a:ext uri="{FF2B5EF4-FFF2-40B4-BE49-F238E27FC236}">
                <a16:creationId xmlns:a16="http://schemas.microsoft.com/office/drawing/2014/main" id="{07A27010-0B99-40D0-AA49-1CFC82B81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75" y="1927402"/>
            <a:ext cx="8649050" cy="4334389"/>
          </a:xfrm>
          <a:prstGeom prst="rect">
            <a:avLst/>
          </a:prstGeom>
        </p:spPr>
      </p:pic>
    </p:spTree>
    <p:extLst>
      <p:ext uri="{BB962C8B-B14F-4D97-AF65-F5344CB8AC3E}">
        <p14:creationId xmlns:p14="http://schemas.microsoft.com/office/powerpoint/2010/main" val="1411973977"/>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39677</TotalTime>
  <Words>461</Words>
  <Application>Microsoft Office PowerPoint</Application>
  <PresentationFormat>On-screen Show (4:3)</PresentationFormat>
  <Paragraphs>107</Paragraphs>
  <Slides>19</Slides>
  <Notes>1</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19</vt:i4>
      </vt:variant>
    </vt:vector>
  </HeadingPairs>
  <TitlesOfParts>
    <vt:vector size="34" baseType="lpstr">
      <vt:lpstr>Arial</vt:lpstr>
      <vt:lpstr>Arial</vt:lpstr>
      <vt:lpstr>Calibri</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1_Content - No Photos</vt:lpstr>
      <vt:lpstr>PowerPoint Presentation</vt:lpstr>
      <vt:lpstr>Introduction</vt:lpstr>
      <vt:lpstr>Agenda</vt:lpstr>
      <vt:lpstr>Brief Summary &amp; Goals</vt:lpstr>
      <vt:lpstr>Dataset Description</vt:lpstr>
      <vt:lpstr>Dataset selection, cleaning and observation</vt:lpstr>
      <vt:lpstr>Correlations</vt:lpstr>
      <vt:lpstr>Artificial Neural Network (ANN)</vt:lpstr>
      <vt:lpstr>Kohonen</vt:lpstr>
      <vt:lpstr>Naïve Bayes </vt:lpstr>
      <vt:lpstr>Random Forest </vt:lpstr>
      <vt:lpstr>CART </vt:lpstr>
      <vt:lpstr>Decision Tree </vt:lpstr>
      <vt:lpstr>K-Means </vt:lpstr>
      <vt:lpstr>Support Vector Machine (SVM) </vt:lpstr>
      <vt:lpstr>H-Clust </vt:lpstr>
      <vt:lpstr>K-nearest neighbor (KNN)</vt:lpstr>
      <vt:lpstr>Conclusions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dc:title>
  <dc:creator>SJena8@its.jnj.com;sjena@stevens.edu</dc:creator>
  <cp:lastModifiedBy>Sanam Sritam Jena</cp:lastModifiedBy>
  <cp:revision>1001</cp:revision>
  <cp:lastPrinted>2016-08-09T14:57:31Z</cp:lastPrinted>
  <dcterms:created xsi:type="dcterms:W3CDTF">2013-11-01T14:42:31Z</dcterms:created>
  <dcterms:modified xsi:type="dcterms:W3CDTF">2020-05-08T23:05:18Z</dcterms:modified>
</cp:coreProperties>
</file>